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Bold" panose="020B0604020202020204" charset="0"/>
      <p:regular r:id="rId19"/>
    </p:embeddedFont>
    <p:embeddedFont>
      <p:font typeface="Arimo Italics" panose="020B0604020202020204" charset="0"/>
      <p:regular r:id="rId20"/>
    </p:embeddedFont>
    <p:embeddedFont>
      <p:font typeface="Baloo" panose="020B0604020202020204" charset="0"/>
      <p:regular r:id="rId21"/>
    </p:embeddedFont>
    <p:embeddedFont>
      <p:font typeface="Inter Bold" panose="020B0604020202020204" charset="0"/>
      <p:regular r:id="rId22"/>
    </p:embeddedFont>
    <p:embeddedFont>
      <p:font typeface="Inter Bold Italics" panose="020B0604020202020204" charset="0"/>
      <p:regular r:id="rId23"/>
    </p:embeddedFont>
    <p:embeddedFont>
      <p:font typeface="Inter Italic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93371" y="68093"/>
            <a:ext cx="11301259" cy="1921214"/>
          </a:xfrm>
          <a:custGeom>
            <a:avLst/>
            <a:gdLst/>
            <a:ahLst/>
            <a:cxnLst/>
            <a:rect l="l" t="t" r="r" b="b"/>
            <a:pathLst>
              <a:path w="11301259" h="1921214">
                <a:moveTo>
                  <a:pt x="0" y="0"/>
                </a:moveTo>
                <a:lnTo>
                  <a:pt x="11301258" y="0"/>
                </a:lnTo>
                <a:lnTo>
                  <a:pt x="11301258" y="1921214"/>
                </a:lnTo>
                <a:lnTo>
                  <a:pt x="0" y="1921214"/>
                </a:lnTo>
                <a:lnTo>
                  <a:pt x="0" y="0"/>
                </a:lnTo>
                <a:close/>
              </a:path>
            </a:pathLst>
          </a:custGeom>
          <a:blipFill>
            <a:blip r:embed="rId2"/>
            <a:stretch>
              <a:fillRect/>
            </a:stretch>
          </a:blipFill>
        </p:spPr>
      </p:sp>
      <p:sp>
        <p:nvSpPr>
          <p:cNvPr id="3" name="TextBox 3"/>
          <p:cNvSpPr txBox="1"/>
          <p:nvPr/>
        </p:nvSpPr>
        <p:spPr>
          <a:xfrm>
            <a:off x="1208546" y="4101464"/>
            <a:ext cx="15870907" cy="1943736"/>
          </a:xfrm>
          <a:prstGeom prst="rect">
            <a:avLst/>
          </a:prstGeom>
        </p:spPr>
        <p:txBody>
          <a:bodyPr lIns="0" tIns="0" rIns="0" bIns="0" rtlCol="0" anchor="t">
            <a:spAutoFit/>
          </a:bodyPr>
          <a:lstStyle/>
          <a:p>
            <a:pPr algn="ctr">
              <a:lnSpc>
                <a:spcPts val="7839"/>
              </a:lnSpc>
              <a:spcBef>
                <a:spcPct val="0"/>
              </a:spcBef>
            </a:pPr>
            <a:r>
              <a:rPr lang="en-US" sz="5599" b="1">
                <a:solidFill>
                  <a:srgbClr val="1800AD"/>
                </a:solidFill>
                <a:latin typeface="Inter Bold"/>
                <a:ea typeface="Inter Bold"/>
                <a:cs typeface="Inter Bold"/>
                <a:sym typeface="Inter Bold"/>
              </a:rPr>
              <a:t>Tìm hiểu hệ thống gợi ý và xây dựng ứng dụng minh họa (Recommendation Systems)</a:t>
            </a:r>
          </a:p>
        </p:txBody>
      </p:sp>
      <p:sp>
        <p:nvSpPr>
          <p:cNvPr id="4" name="TextBox 4"/>
          <p:cNvSpPr txBox="1"/>
          <p:nvPr/>
        </p:nvSpPr>
        <p:spPr>
          <a:xfrm>
            <a:off x="1208546" y="2667622"/>
            <a:ext cx="15870907" cy="1177292"/>
          </a:xfrm>
          <a:prstGeom prst="rect">
            <a:avLst/>
          </a:prstGeom>
        </p:spPr>
        <p:txBody>
          <a:bodyPr lIns="0" tIns="0" rIns="0" bIns="0" rtlCol="0" anchor="t">
            <a:spAutoFit/>
          </a:bodyPr>
          <a:lstStyle/>
          <a:p>
            <a:pPr algn="ctr">
              <a:lnSpc>
                <a:spcPts val="9659"/>
              </a:lnSpc>
              <a:spcBef>
                <a:spcPct val="0"/>
              </a:spcBef>
            </a:pPr>
            <a:r>
              <a:rPr lang="en-US" sz="6899" b="1">
                <a:solidFill>
                  <a:srgbClr val="FF3131"/>
                </a:solidFill>
                <a:latin typeface="Inter Bold"/>
                <a:ea typeface="Inter Bold"/>
                <a:cs typeface="Inter Bold"/>
                <a:sym typeface="Inter Bold"/>
              </a:rPr>
              <a:t>ĐỒ ÁN CHUYÊN NGÀNH</a:t>
            </a:r>
          </a:p>
        </p:txBody>
      </p:sp>
      <p:sp>
        <p:nvSpPr>
          <p:cNvPr id="5" name="TextBox 5"/>
          <p:cNvSpPr txBox="1"/>
          <p:nvPr/>
        </p:nvSpPr>
        <p:spPr>
          <a:xfrm>
            <a:off x="1208546" y="6759576"/>
            <a:ext cx="16050754" cy="1918335"/>
          </a:xfrm>
          <a:prstGeom prst="rect">
            <a:avLst/>
          </a:prstGeom>
        </p:spPr>
        <p:txBody>
          <a:bodyPr lIns="0" tIns="0" rIns="0" bIns="0" rtlCol="0" anchor="t">
            <a:spAutoFit/>
          </a:bodyPr>
          <a:lstStyle/>
          <a:p>
            <a:pPr algn="l">
              <a:lnSpc>
                <a:spcPts val="5039"/>
              </a:lnSpc>
            </a:pPr>
            <a:r>
              <a:rPr lang="en-US" sz="3599" b="1">
                <a:solidFill>
                  <a:srgbClr val="000000"/>
                </a:solidFill>
                <a:latin typeface="Arimo Bold"/>
                <a:ea typeface="Arimo Bold"/>
                <a:cs typeface="Arimo Bold"/>
                <a:sym typeface="Arimo Bold"/>
              </a:rPr>
              <a:t>SVTH: Trần Thị Yến Nhi                                       GVHD: Nguyễn Khắc Quốc </a:t>
            </a:r>
          </a:p>
          <a:p>
            <a:pPr algn="l">
              <a:lnSpc>
                <a:spcPts val="5039"/>
              </a:lnSpc>
            </a:pPr>
            <a:r>
              <a:rPr lang="en-US" sz="3599" b="1">
                <a:solidFill>
                  <a:srgbClr val="000000"/>
                </a:solidFill>
                <a:latin typeface="Arimo Bold"/>
                <a:ea typeface="Arimo Bold"/>
                <a:cs typeface="Arimo Bold"/>
                <a:sym typeface="Arimo Bold"/>
              </a:rPr>
              <a:t>Lớp: DA22TTB</a:t>
            </a:r>
          </a:p>
          <a:p>
            <a:pPr algn="l">
              <a:lnSpc>
                <a:spcPts val="5039"/>
              </a:lnSpc>
              <a:spcBef>
                <a:spcPct val="0"/>
              </a:spcBef>
            </a:pPr>
            <a:r>
              <a:rPr lang="en-US" sz="3599" b="1">
                <a:solidFill>
                  <a:srgbClr val="000000"/>
                </a:solidFill>
                <a:latin typeface="Arimo Bold"/>
                <a:ea typeface="Arimo Bold"/>
                <a:cs typeface="Arimo Bold"/>
                <a:sym typeface="Arimo Bold"/>
              </a:rPr>
              <a:t>MSSV: 110122133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Freeform 4"/>
          <p:cNvSpPr/>
          <p:nvPr/>
        </p:nvSpPr>
        <p:spPr>
          <a:xfrm>
            <a:off x="1626408" y="1927314"/>
            <a:ext cx="15035185" cy="7122919"/>
          </a:xfrm>
          <a:custGeom>
            <a:avLst/>
            <a:gdLst/>
            <a:ahLst/>
            <a:cxnLst/>
            <a:rect l="l" t="t" r="r" b="b"/>
            <a:pathLst>
              <a:path w="15035185" h="7122919">
                <a:moveTo>
                  <a:pt x="0" y="0"/>
                </a:moveTo>
                <a:lnTo>
                  <a:pt x="15035184" y="0"/>
                </a:lnTo>
                <a:lnTo>
                  <a:pt x="15035184" y="7122919"/>
                </a:lnTo>
                <a:lnTo>
                  <a:pt x="0" y="7122919"/>
                </a:lnTo>
                <a:lnTo>
                  <a:pt x="0" y="0"/>
                </a:lnTo>
                <a:close/>
              </a:path>
            </a:pathLst>
          </a:custGeom>
          <a:blipFill>
            <a:blip r:embed="rId3"/>
            <a:stretch>
              <a:fillRect/>
            </a:stretch>
          </a:blipFill>
        </p:spPr>
      </p:sp>
      <p:sp>
        <p:nvSpPr>
          <p:cNvPr id="5" name="TextBox 5"/>
          <p:cNvSpPr txBox="1"/>
          <p:nvPr/>
        </p:nvSpPr>
        <p:spPr>
          <a:xfrm>
            <a:off x="0" y="662003"/>
            <a:ext cx="8165715" cy="742918"/>
          </a:xfrm>
          <a:prstGeom prst="rect">
            <a:avLst/>
          </a:prstGeom>
        </p:spPr>
        <p:txBody>
          <a:bodyPr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4.Xây dựng Website</a:t>
            </a:r>
          </a:p>
        </p:txBody>
      </p:sp>
      <p:sp>
        <p:nvSpPr>
          <p:cNvPr id="6" name="TextBox 6"/>
          <p:cNvSpPr txBox="1"/>
          <p:nvPr/>
        </p:nvSpPr>
        <p:spPr>
          <a:xfrm>
            <a:off x="1311702" y="9258300"/>
            <a:ext cx="15664597" cy="600050"/>
          </a:xfrm>
          <a:prstGeom prst="rect">
            <a:avLst/>
          </a:prstGeom>
        </p:spPr>
        <p:txBody>
          <a:bodyPr lIns="0" tIns="0" rIns="0" bIns="0" rtlCol="0" anchor="t">
            <a:spAutoFit/>
          </a:bodyPr>
          <a:lstStyle/>
          <a:p>
            <a:pPr algn="ctr">
              <a:lnSpc>
                <a:spcPts val="4798"/>
              </a:lnSpc>
              <a:spcBef>
                <a:spcPct val="0"/>
              </a:spcBef>
            </a:pPr>
            <a:r>
              <a:rPr lang="en-US" sz="3998" b="1" spc="110">
                <a:solidFill>
                  <a:srgbClr val="000000"/>
                </a:solidFill>
                <a:latin typeface="Inter Bold"/>
                <a:ea typeface="Inter Bold"/>
                <a:cs typeface="Inter Bold"/>
                <a:sym typeface="Inter Bold"/>
              </a:rPr>
              <a:t>Trang đăng ký</a:t>
            </a:r>
          </a:p>
        </p:txBody>
      </p:sp>
      <p:sp>
        <p:nvSpPr>
          <p:cNvPr id="7" name="TextBox 7"/>
          <p:cNvSpPr txBox="1"/>
          <p:nvPr/>
        </p:nvSpPr>
        <p:spPr>
          <a:xfrm>
            <a:off x="17259300" y="9448775"/>
            <a:ext cx="192881" cy="409575"/>
          </a:xfrm>
          <a:prstGeom prst="rect">
            <a:avLst/>
          </a:prstGeom>
        </p:spPr>
        <p:txBody>
          <a:bodyPr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Freeform 4"/>
          <p:cNvSpPr/>
          <p:nvPr/>
        </p:nvSpPr>
        <p:spPr>
          <a:xfrm>
            <a:off x="1225749" y="2032896"/>
            <a:ext cx="15836502" cy="7225404"/>
          </a:xfrm>
          <a:custGeom>
            <a:avLst/>
            <a:gdLst/>
            <a:ahLst/>
            <a:cxnLst/>
            <a:rect l="l" t="t" r="r" b="b"/>
            <a:pathLst>
              <a:path w="15836502" h="7225404">
                <a:moveTo>
                  <a:pt x="0" y="0"/>
                </a:moveTo>
                <a:lnTo>
                  <a:pt x="15836502" y="0"/>
                </a:lnTo>
                <a:lnTo>
                  <a:pt x="15836502" y="7225404"/>
                </a:lnTo>
                <a:lnTo>
                  <a:pt x="0" y="7225404"/>
                </a:lnTo>
                <a:lnTo>
                  <a:pt x="0" y="0"/>
                </a:lnTo>
                <a:close/>
              </a:path>
            </a:pathLst>
          </a:custGeom>
          <a:blipFill>
            <a:blip r:embed="rId3"/>
            <a:stretch>
              <a:fillRect/>
            </a:stretch>
          </a:blipFill>
        </p:spPr>
      </p:sp>
      <p:sp>
        <p:nvSpPr>
          <p:cNvPr id="5" name="TextBox 5"/>
          <p:cNvSpPr txBox="1"/>
          <p:nvPr/>
        </p:nvSpPr>
        <p:spPr>
          <a:xfrm>
            <a:off x="0" y="662003"/>
            <a:ext cx="8165715" cy="742918"/>
          </a:xfrm>
          <a:prstGeom prst="rect">
            <a:avLst/>
          </a:prstGeom>
        </p:spPr>
        <p:txBody>
          <a:bodyPr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4.Xây dựng Website</a:t>
            </a:r>
          </a:p>
        </p:txBody>
      </p:sp>
      <p:sp>
        <p:nvSpPr>
          <p:cNvPr id="6" name="TextBox 6"/>
          <p:cNvSpPr txBox="1"/>
          <p:nvPr/>
        </p:nvSpPr>
        <p:spPr>
          <a:xfrm>
            <a:off x="7851477" y="9344025"/>
            <a:ext cx="2892723" cy="600050"/>
          </a:xfrm>
          <a:prstGeom prst="rect">
            <a:avLst/>
          </a:prstGeom>
        </p:spPr>
        <p:txBody>
          <a:bodyPr wrap="square" lIns="0" tIns="0" rIns="0" bIns="0" rtlCol="0" anchor="t">
            <a:spAutoFit/>
          </a:bodyPr>
          <a:lstStyle/>
          <a:p>
            <a:pPr algn="ctr">
              <a:lnSpc>
                <a:spcPts val="4798"/>
              </a:lnSpc>
              <a:spcBef>
                <a:spcPct val="0"/>
              </a:spcBef>
            </a:pPr>
            <a:r>
              <a:rPr lang="en-US" sz="3998" b="1" spc="110">
                <a:solidFill>
                  <a:srgbClr val="000000"/>
                </a:solidFill>
                <a:latin typeface="Inter Bold"/>
                <a:ea typeface="Inter Bold"/>
                <a:cs typeface="Inter Bold"/>
                <a:sym typeface="Inter Bold"/>
              </a:rPr>
              <a:t>Trang chủ</a:t>
            </a:r>
          </a:p>
        </p:txBody>
      </p:sp>
      <p:sp>
        <p:nvSpPr>
          <p:cNvPr id="7" name="TextBox 7"/>
          <p:cNvSpPr txBox="1"/>
          <p:nvPr/>
        </p:nvSpPr>
        <p:spPr>
          <a:xfrm>
            <a:off x="17437899" y="9534500"/>
            <a:ext cx="385614" cy="409575"/>
          </a:xfrm>
          <a:prstGeom prst="rect">
            <a:avLst/>
          </a:prstGeom>
        </p:spPr>
        <p:txBody>
          <a:bodyPr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Freeform 4"/>
          <p:cNvSpPr/>
          <p:nvPr/>
        </p:nvSpPr>
        <p:spPr>
          <a:xfrm>
            <a:off x="1484907" y="1952618"/>
            <a:ext cx="15318186" cy="7046366"/>
          </a:xfrm>
          <a:custGeom>
            <a:avLst/>
            <a:gdLst/>
            <a:ahLst/>
            <a:cxnLst/>
            <a:rect l="l" t="t" r="r" b="b"/>
            <a:pathLst>
              <a:path w="15318186" h="7046366">
                <a:moveTo>
                  <a:pt x="0" y="0"/>
                </a:moveTo>
                <a:lnTo>
                  <a:pt x="15318186" y="0"/>
                </a:lnTo>
                <a:lnTo>
                  <a:pt x="15318186" y="7046366"/>
                </a:lnTo>
                <a:lnTo>
                  <a:pt x="0" y="7046366"/>
                </a:lnTo>
                <a:lnTo>
                  <a:pt x="0" y="0"/>
                </a:lnTo>
                <a:close/>
              </a:path>
            </a:pathLst>
          </a:custGeom>
          <a:blipFill>
            <a:blip r:embed="rId3"/>
            <a:stretch>
              <a:fillRect/>
            </a:stretch>
          </a:blipFill>
        </p:spPr>
      </p:sp>
      <p:sp>
        <p:nvSpPr>
          <p:cNvPr id="5" name="TextBox 5"/>
          <p:cNvSpPr txBox="1"/>
          <p:nvPr/>
        </p:nvSpPr>
        <p:spPr>
          <a:xfrm>
            <a:off x="0" y="662003"/>
            <a:ext cx="8165715" cy="742918"/>
          </a:xfrm>
          <a:prstGeom prst="rect">
            <a:avLst/>
          </a:prstGeom>
        </p:spPr>
        <p:txBody>
          <a:bodyPr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4.Xây dựng Website</a:t>
            </a:r>
          </a:p>
        </p:txBody>
      </p:sp>
      <p:sp>
        <p:nvSpPr>
          <p:cNvPr id="6" name="TextBox 6"/>
          <p:cNvSpPr txBox="1"/>
          <p:nvPr/>
        </p:nvSpPr>
        <p:spPr>
          <a:xfrm>
            <a:off x="1484907" y="9084709"/>
            <a:ext cx="15318186" cy="600050"/>
          </a:xfrm>
          <a:prstGeom prst="rect">
            <a:avLst/>
          </a:prstGeom>
        </p:spPr>
        <p:txBody>
          <a:bodyPr lIns="0" tIns="0" rIns="0" bIns="0" rtlCol="0" anchor="t">
            <a:spAutoFit/>
          </a:bodyPr>
          <a:lstStyle/>
          <a:p>
            <a:pPr algn="ctr">
              <a:lnSpc>
                <a:spcPts val="4798"/>
              </a:lnSpc>
              <a:spcBef>
                <a:spcPct val="0"/>
              </a:spcBef>
            </a:pPr>
            <a:r>
              <a:rPr lang="en-US" sz="3998" b="1" spc="110">
                <a:solidFill>
                  <a:srgbClr val="000000"/>
                </a:solidFill>
                <a:latin typeface="Inter Bold"/>
                <a:ea typeface="Inter Bold"/>
                <a:cs typeface="Inter Bold"/>
                <a:sym typeface="Inter Bold"/>
              </a:rPr>
              <a:t>Trang bộ sưu tập phim</a:t>
            </a:r>
          </a:p>
        </p:txBody>
      </p:sp>
      <p:sp>
        <p:nvSpPr>
          <p:cNvPr id="7" name="TextBox 7"/>
          <p:cNvSpPr txBox="1"/>
          <p:nvPr/>
        </p:nvSpPr>
        <p:spPr>
          <a:xfrm>
            <a:off x="17245092" y="9665709"/>
            <a:ext cx="385614" cy="409575"/>
          </a:xfrm>
          <a:prstGeom prst="rect">
            <a:avLst/>
          </a:prstGeom>
        </p:spPr>
        <p:txBody>
          <a:bodyPr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Freeform 4"/>
          <p:cNvSpPr/>
          <p:nvPr/>
        </p:nvSpPr>
        <p:spPr>
          <a:xfrm>
            <a:off x="1500548" y="1940942"/>
            <a:ext cx="15286904" cy="6974650"/>
          </a:xfrm>
          <a:custGeom>
            <a:avLst/>
            <a:gdLst/>
            <a:ahLst/>
            <a:cxnLst/>
            <a:rect l="l" t="t" r="r" b="b"/>
            <a:pathLst>
              <a:path w="15286904" h="6974650">
                <a:moveTo>
                  <a:pt x="0" y="0"/>
                </a:moveTo>
                <a:lnTo>
                  <a:pt x="15286904" y="0"/>
                </a:lnTo>
                <a:lnTo>
                  <a:pt x="15286904" y="6974650"/>
                </a:lnTo>
                <a:lnTo>
                  <a:pt x="0" y="6974650"/>
                </a:lnTo>
                <a:lnTo>
                  <a:pt x="0" y="0"/>
                </a:lnTo>
                <a:close/>
              </a:path>
            </a:pathLst>
          </a:custGeom>
          <a:blipFill>
            <a:blip r:embed="rId3"/>
            <a:stretch>
              <a:fillRect/>
            </a:stretch>
          </a:blipFill>
        </p:spPr>
      </p:sp>
      <p:sp>
        <p:nvSpPr>
          <p:cNvPr id="5" name="TextBox 5"/>
          <p:cNvSpPr txBox="1"/>
          <p:nvPr/>
        </p:nvSpPr>
        <p:spPr>
          <a:xfrm>
            <a:off x="0" y="662003"/>
            <a:ext cx="8165715" cy="742918"/>
          </a:xfrm>
          <a:prstGeom prst="rect">
            <a:avLst/>
          </a:prstGeom>
        </p:spPr>
        <p:txBody>
          <a:bodyPr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4.Xây dựng Website</a:t>
            </a:r>
          </a:p>
        </p:txBody>
      </p:sp>
      <p:sp>
        <p:nvSpPr>
          <p:cNvPr id="6" name="TextBox 6"/>
          <p:cNvSpPr txBox="1"/>
          <p:nvPr/>
        </p:nvSpPr>
        <p:spPr>
          <a:xfrm>
            <a:off x="7619658" y="9001317"/>
            <a:ext cx="3505541" cy="584327"/>
          </a:xfrm>
          <a:prstGeom prst="rect">
            <a:avLst/>
          </a:prstGeom>
        </p:spPr>
        <p:txBody>
          <a:bodyPr wrap="square" lIns="0" tIns="0" rIns="0" bIns="0" rtlCol="0" anchor="t">
            <a:spAutoFit/>
          </a:bodyPr>
          <a:lstStyle/>
          <a:p>
            <a:pPr algn="ctr">
              <a:lnSpc>
                <a:spcPts val="4798"/>
              </a:lnSpc>
              <a:spcBef>
                <a:spcPct val="0"/>
              </a:spcBef>
            </a:pPr>
            <a:r>
              <a:rPr lang="en-US" sz="3998" b="1" spc="110">
                <a:solidFill>
                  <a:srgbClr val="000000"/>
                </a:solidFill>
                <a:latin typeface="Inter Bold"/>
                <a:ea typeface="Inter Bold"/>
                <a:cs typeface="Inter Bold"/>
                <a:sym typeface="Inter Bold"/>
              </a:rPr>
              <a:t>Trang hồ sơ</a:t>
            </a:r>
          </a:p>
        </p:txBody>
      </p:sp>
      <p:sp>
        <p:nvSpPr>
          <p:cNvPr id="7" name="TextBox 7"/>
          <p:cNvSpPr txBox="1"/>
          <p:nvPr/>
        </p:nvSpPr>
        <p:spPr>
          <a:xfrm>
            <a:off x="17259300" y="9582317"/>
            <a:ext cx="495300" cy="409574"/>
          </a:xfrm>
          <a:prstGeom prst="rect">
            <a:avLst/>
          </a:prstGeom>
        </p:spPr>
        <p:txBody>
          <a:bodyPr wrap="square"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Freeform 4"/>
          <p:cNvSpPr/>
          <p:nvPr/>
        </p:nvSpPr>
        <p:spPr>
          <a:xfrm>
            <a:off x="690159" y="2449551"/>
            <a:ext cx="642615" cy="642615"/>
          </a:xfrm>
          <a:custGeom>
            <a:avLst/>
            <a:gdLst/>
            <a:ahLst/>
            <a:cxnLst/>
            <a:rect l="l" t="t" r="r" b="b"/>
            <a:pathLst>
              <a:path w="642615" h="642615">
                <a:moveTo>
                  <a:pt x="0" y="0"/>
                </a:moveTo>
                <a:lnTo>
                  <a:pt x="642615" y="0"/>
                </a:lnTo>
                <a:lnTo>
                  <a:pt x="642615" y="642615"/>
                </a:lnTo>
                <a:lnTo>
                  <a:pt x="0" y="642615"/>
                </a:lnTo>
                <a:lnTo>
                  <a:pt x="0" y="0"/>
                </a:lnTo>
                <a:close/>
              </a:path>
            </a:pathLst>
          </a:custGeom>
          <a:blipFill>
            <a:blip r:embed="rId3"/>
            <a:stretch>
              <a:fillRect/>
            </a:stretch>
          </a:blipFill>
        </p:spPr>
      </p:sp>
      <p:sp>
        <p:nvSpPr>
          <p:cNvPr id="5" name="Freeform 5"/>
          <p:cNvSpPr/>
          <p:nvPr/>
        </p:nvSpPr>
        <p:spPr>
          <a:xfrm>
            <a:off x="690159" y="3384295"/>
            <a:ext cx="642615" cy="642615"/>
          </a:xfrm>
          <a:custGeom>
            <a:avLst/>
            <a:gdLst/>
            <a:ahLst/>
            <a:cxnLst/>
            <a:rect l="l" t="t" r="r" b="b"/>
            <a:pathLst>
              <a:path w="642615" h="642615">
                <a:moveTo>
                  <a:pt x="0" y="0"/>
                </a:moveTo>
                <a:lnTo>
                  <a:pt x="642615" y="0"/>
                </a:lnTo>
                <a:lnTo>
                  <a:pt x="642615" y="642615"/>
                </a:lnTo>
                <a:lnTo>
                  <a:pt x="0" y="642615"/>
                </a:lnTo>
                <a:lnTo>
                  <a:pt x="0" y="0"/>
                </a:lnTo>
                <a:close/>
              </a:path>
            </a:pathLst>
          </a:custGeom>
          <a:blipFill>
            <a:blip r:embed="rId4"/>
            <a:stretch>
              <a:fillRect/>
            </a:stretch>
          </a:blipFill>
        </p:spPr>
      </p:sp>
      <p:sp>
        <p:nvSpPr>
          <p:cNvPr id="6" name="Freeform 6"/>
          <p:cNvSpPr/>
          <p:nvPr/>
        </p:nvSpPr>
        <p:spPr>
          <a:xfrm>
            <a:off x="690159" y="4500885"/>
            <a:ext cx="642615" cy="642615"/>
          </a:xfrm>
          <a:custGeom>
            <a:avLst/>
            <a:gdLst/>
            <a:ahLst/>
            <a:cxnLst/>
            <a:rect l="l" t="t" r="r" b="b"/>
            <a:pathLst>
              <a:path w="642615" h="642615">
                <a:moveTo>
                  <a:pt x="0" y="0"/>
                </a:moveTo>
                <a:lnTo>
                  <a:pt x="642615" y="0"/>
                </a:lnTo>
                <a:lnTo>
                  <a:pt x="642615" y="642615"/>
                </a:lnTo>
                <a:lnTo>
                  <a:pt x="0" y="642615"/>
                </a:lnTo>
                <a:lnTo>
                  <a:pt x="0" y="0"/>
                </a:lnTo>
                <a:close/>
              </a:path>
            </a:pathLst>
          </a:custGeom>
          <a:blipFill>
            <a:blip r:embed="rId5"/>
            <a:stretch>
              <a:fillRect/>
            </a:stretch>
          </a:blipFill>
        </p:spPr>
      </p:sp>
      <p:sp>
        <p:nvSpPr>
          <p:cNvPr id="7" name="Freeform 7"/>
          <p:cNvSpPr/>
          <p:nvPr/>
        </p:nvSpPr>
        <p:spPr>
          <a:xfrm>
            <a:off x="690159" y="5429250"/>
            <a:ext cx="642615" cy="642615"/>
          </a:xfrm>
          <a:custGeom>
            <a:avLst/>
            <a:gdLst/>
            <a:ahLst/>
            <a:cxnLst/>
            <a:rect l="l" t="t" r="r" b="b"/>
            <a:pathLst>
              <a:path w="642615" h="642615">
                <a:moveTo>
                  <a:pt x="0" y="0"/>
                </a:moveTo>
                <a:lnTo>
                  <a:pt x="642615" y="0"/>
                </a:lnTo>
                <a:lnTo>
                  <a:pt x="642615" y="642615"/>
                </a:lnTo>
                <a:lnTo>
                  <a:pt x="0" y="642615"/>
                </a:lnTo>
                <a:lnTo>
                  <a:pt x="0" y="0"/>
                </a:lnTo>
                <a:close/>
              </a:path>
            </a:pathLst>
          </a:custGeom>
          <a:blipFill>
            <a:blip r:embed="rId6"/>
            <a:stretch>
              <a:fillRect/>
            </a:stretch>
          </a:blipFill>
        </p:spPr>
      </p:sp>
      <p:sp>
        <p:nvSpPr>
          <p:cNvPr id="8" name="Freeform 8"/>
          <p:cNvSpPr/>
          <p:nvPr/>
        </p:nvSpPr>
        <p:spPr>
          <a:xfrm>
            <a:off x="662400" y="6405240"/>
            <a:ext cx="642615" cy="642615"/>
          </a:xfrm>
          <a:custGeom>
            <a:avLst/>
            <a:gdLst/>
            <a:ahLst/>
            <a:cxnLst/>
            <a:rect l="l" t="t" r="r" b="b"/>
            <a:pathLst>
              <a:path w="642615" h="642615">
                <a:moveTo>
                  <a:pt x="0" y="0"/>
                </a:moveTo>
                <a:lnTo>
                  <a:pt x="642615" y="0"/>
                </a:lnTo>
                <a:lnTo>
                  <a:pt x="642615" y="642616"/>
                </a:lnTo>
                <a:lnTo>
                  <a:pt x="0" y="642616"/>
                </a:lnTo>
                <a:lnTo>
                  <a:pt x="0" y="0"/>
                </a:lnTo>
                <a:close/>
              </a:path>
            </a:pathLst>
          </a:custGeom>
          <a:blipFill>
            <a:blip r:embed="rId7"/>
            <a:stretch>
              <a:fillRect/>
            </a:stretch>
          </a:blipFill>
        </p:spPr>
      </p:sp>
      <p:sp>
        <p:nvSpPr>
          <p:cNvPr id="9" name="Freeform 9"/>
          <p:cNvSpPr/>
          <p:nvPr/>
        </p:nvSpPr>
        <p:spPr>
          <a:xfrm>
            <a:off x="690159" y="7458712"/>
            <a:ext cx="642615" cy="642615"/>
          </a:xfrm>
          <a:custGeom>
            <a:avLst/>
            <a:gdLst/>
            <a:ahLst/>
            <a:cxnLst/>
            <a:rect l="l" t="t" r="r" b="b"/>
            <a:pathLst>
              <a:path w="642615" h="642615">
                <a:moveTo>
                  <a:pt x="0" y="0"/>
                </a:moveTo>
                <a:lnTo>
                  <a:pt x="642615" y="0"/>
                </a:lnTo>
                <a:lnTo>
                  <a:pt x="642615" y="642616"/>
                </a:lnTo>
                <a:lnTo>
                  <a:pt x="0" y="642616"/>
                </a:lnTo>
                <a:lnTo>
                  <a:pt x="0" y="0"/>
                </a:lnTo>
                <a:close/>
              </a:path>
            </a:pathLst>
          </a:custGeom>
          <a:blipFill>
            <a:blip r:embed="rId8"/>
            <a:stretch>
              <a:fillRect/>
            </a:stretch>
          </a:blipFill>
        </p:spPr>
      </p:sp>
      <p:sp>
        <p:nvSpPr>
          <p:cNvPr id="10" name="Freeform 10"/>
          <p:cNvSpPr/>
          <p:nvPr/>
        </p:nvSpPr>
        <p:spPr>
          <a:xfrm>
            <a:off x="662400" y="8539478"/>
            <a:ext cx="642615" cy="642615"/>
          </a:xfrm>
          <a:custGeom>
            <a:avLst/>
            <a:gdLst/>
            <a:ahLst/>
            <a:cxnLst/>
            <a:rect l="l" t="t" r="r" b="b"/>
            <a:pathLst>
              <a:path w="642615" h="642615">
                <a:moveTo>
                  <a:pt x="0" y="0"/>
                </a:moveTo>
                <a:lnTo>
                  <a:pt x="642615" y="0"/>
                </a:lnTo>
                <a:lnTo>
                  <a:pt x="642615" y="642615"/>
                </a:lnTo>
                <a:lnTo>
                  <a:pt x="0" y="642615"/>
                </a:lnTo>
                <a:lnTo>
                  <a:pt x="0" y="0"/>
                </a:lnTo>
                <a:close/>
              </a:path>
            </a:pathLst>
          </a:custGeom>
          <a:blipFill>
            <a:blip r:embed="rId9"/>
            <a:stretch>
              <a:fillRect/>
            </a:stretch>
          </a:blipFill>
        </p:spPr>
      </p:sp>
      <p:sp>
        <p:nvSpPr>
          <p:cNvPr id="11" name="TextBox 11"/>
          <p:cNvSpPr txBox="1"/>
          <p:nvPr/>
        </p:nvSpPr>
        <p:spPr>
          <a:xfrm>
            <a:off x="0" y="662003"/>
            <a:ext cx="11057943" cy="742918"/>
          </a:xfrm>
          <a:prstGeom prst="rect">
            <a:avLst/>
          </a:prstGeom>
        </p:spPr>
        <p:txBody>
          <a:bodyPr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5.Kết luận và hướng phát triển</a:t>
            </a:r>
          </a:p>
        </p:txBody>
      </p:sp>
      <p:sp>
        <p:nvSpPr>
          <p:cNvPr id="12" name="TextBox 12"/>
          <p:cNvSpPr txBox="1"/>
          <p:nvPr/>
        </p:nvSpPr>
        <p:spPr>
          <a:xfrm>
            <a:off x="7959130" y="1612652"/>
            <a:ext cx="2708870" cy="676246"/>
          </a:xfrm>
          <a:prstGeom prst="rect">
            <a:avLst/>
          </a:prstGeom>
        </p:spPr>
        <p:txBody>
          <a:bodyPr wrap="square" lIns="0" tIns="0" rIns="0" bIns="0" rtlCol="0" anchor="t">
            <a:spAutoFit/>
          </a:bodyPr>
          <a:lstStyle/>
          <a:p>
            <a:pPr algn="ctr">
              <a:lnSpc>
                <a:spcPts val="5399"/>
              </a:lnSpc>
              <a:spcBef>
                <a:spcPct val="0"/>
              </a:spcBef>
            </a:pPr>
            <a:r>
              <a:rPr lang="en-US" sz="4498" b="1" spc="124">
                <a:solidFill>
                  <a:srgbClr val="004AAD"/>
                </a:solidFill>
                <a:latin typeface="Inter Bold"/>
                <a:ea typeface="Inter Bold"/>
                <a:cs typeface="Inter Bold"/>
                <a:sym typeface="Inter Bold"/>
              </a:rPr>
              <a:t>Kết luận</a:t>
            </a:r>
          </a:p>
        </p:txBody>
      </p:sp>
      <p:sp>
        <p:nvSpPr>
          <p:cNvPr id="13" name="TextBox 13"/>
          <p:cNvSpPr txBox="1"/>
          <p:nvPr/>
        </p:nvSpPr>
        <p:spPr>
          <a:xfrm>
            <a:off x="1511597" y="2575604"/>
            <a:ext cx="15747703" cy="390508"/>
          </a:xfrm>
          <a:prstGeom prst="rect">
            <a:avLst/>
          </a:prstGeom>
        </p:spPr>
        <p:txBody>
          <a:bodyPr lIns="0" tIns="0" rIns="0" bIns="0" rtlCol="0" anchor="t">
            <a:spAutoFit/>
          </a:bodyPr>
          <a:lstStyle/>
          <a:p>
            <a:pPr algn="ctr">
              <a:lnSpc>
                <a:spcPts val="3118"/>
              </a:lnSpc>
              <a:spcBef>
                <a:spcPct val="0"/>
              </a:spcBef>
            </a:pPr>
            <a:r>
              <a:rPr lang="en-US" sz="2599" i="1" spc="71">
                <a:solidFill>
                  <a:srgbClr val="000000"/>
                </a:solidFill>
                <a:latin typeface="Inter Italics"/>
                <a:ea typeface="Inter Italics"/>
                <a:cs typeface="Inter Italics"/>
                <a:sym typeface="Inter Italics"/>
              </a:rPr>
              <a:t>Kiến trúc &amp; triển khai: Ứng dụng đóng gói bằng container, tách biệt backend API và frontend web</a:t>
            </a:r>
          </a:p>
        </p:txBody>
      </p:sp>
      <p:sp>
        <p:nvSpPr>
          <p:cNvPr id="14" name="TextBox 14"/>
          <p:cNvSpPr txBox="1"/>
          <p:nvPr/>
        </p:nvSpPr>
        <p:spPr>
          <a:xfrm>
            <a:off x="1486068" y="3384295"/>
            <a:ext cx="15773232" cy="781033"/>
          </a:xfrm>
          <a:prstGeom prst="rect">
            <a:avLst/>
          </a:prstGeom>
        </p:spPr>
        <p:txBody>
          <a:bodyPr lIns="0" tIns="0" rIns="0" bIns="0" rtlCol="0" anchor="t">
            <a:spAutoFit/>
          </a:bodyPr>
          <a:lstStyle/>
          <a:p>
            <a:pPr algn="l">
              <a:lnSpc>
                <a:spcPts val="3118"/>
              </a:lnSpc>
              <a:spcBef>
                <a:spcPct val="0"/>
              </a:spcBef>
            </a:pPr>
            <a:r>
              <a:rPr lang="en-US" sz="2599" i="1" spc="71">
                <a:solidFill>
                  <a:srgbClr val="000000"/>
                </a:solidFill>
                <a:latin typeface="Inter Italics"/>
                <a:ea typeface="Inter Italics"/>
                <a:cs typeface="Inter Italics"/>
                <a:sym typeface="Inter Italics"/>
              </a:rPr>
              <a:t>Cơ sở dữ liệu: Sử dụng PostgreSQL lưu trữ phim, người dùng và tương tác, đảm bảo tính toàn vẹn dữ liệu</a:t>
            </a:r>
          </a:p>
        </p:txBody>
      </p:sp>
      <p:sp>
        <p:nvSpPr>
          <p:cNvPr id="15" name="TextBox 15"/>
          <p:cNvSpPr txBox="1"/>
          <p:nvPr/>
        </p:nvSpPr>
        <p:spPr>
          <a:xfrm>
            <a:off x="1511597" y="4645988"/>
            <a:ext cx="11356777" cy="361934"/>
          </a:xfrm>
          <a:prstGeom prst="rect">
            <a:avLst/>
          </a:prstGeom>
        </p:spPr>
        <p:txBody>
          <a:bodyPr lIns="0" tIns="0" rIns="0" bIns="0" rtlCol="0" anchor="t">
            <a:spAutoFit/>
          </a:bodyPr>
          <a:lstStyle/>
          <a:p>
            <a:pPr algn="ctr">
              <a:lnSpc>
                <a:spcPts val="2998"/>
              </a:lnSpc>
              <a:spcBef>
                <a:spcPct val="0"/>
              </a:spcBef>
            </a:pPr>
            <a:r>
              <a:rPr lang="en-US" sz="2499" i="1" spc="69">
                <a:solidFill>
                  <a:srgbClr val="000000"/>
                </a:solidFill>
                <a:latin typeface="Inter Italics"/>
                <a:ea typeface="Inter Italics"/>
                <a:cs typeface="Inter Italics"/>
                <a:sym typeface="Inter Italics"/>
              </a:rPr>
              <a:t>API chức năng: Quản lý người dùng, phim, tương tác, review và bình luận</a:t>
            </a:r>
          </a:p>
        </p:txBody>
      </p:sp>
      <p:sp>
        <p:nvSpPr>
          <p:cNvPr id="16" name="TextBox 16"/>
          <p:cNvSpPr txBox="1"/>
          <p:nvPr/>
        </p:nvSpPr>
        <p:spPr>
          <a:xfrm>
            <a:off x="1511597" y="5579582"/>
            <a:ext cx="11825685" cy="390508"/>
          </a:xfrm>
          <a:prstGeom prst="rect">
            <a:avLst/>
          </a:prstGeom>
        </p:spPr>
        <p:txBody>
          <a:bodyPr lIns="0" tIns="0" rIns="0" bIns="0" rtlCol="0" anchor="t">
            <a:spAutoFit/>
          </a:bodyPr>
          <a:lstStyle/>
          <a:p>
            <a:pPr algn="ctr">
              <a:lnSpc>
                <a:spcPts val="3118"/>
              </a:lnSpc>
              <a:spcBef>
                <a:spcPct val="0"/>
              </a:spcBef>
            </a:pPr>
            <a:r>
              <a:rPr lang="en-US" sz="2599" i="1" spc="71">
                <a:solidFill>
                  <a:srgbClr val="000000"/>
                </a:solidFill>
                <a:latin typeface="Inter Italics"/>
                <a:ea typeface="Inter Italics"/>
                <a:cs typeface="Inter Italics"/>
                <a:sym typeface="Inter Italics"/>
              </a:rPr>
              <a:t>Tìm kiếm &amp; gợi ý: Gợi ý khi gõ giúp tìm kiếm nhanh, giảm độ trễ giao diện</a:t>
            </a:r>
          </a:p>
        </p:txBody>
      </p:sp>
      <p:sp>
        <p:nvSpPr>
          <p:cNvPr id="17" name="TextBox 17"/>
          <p:cNvSpPr txBox="1"/>
          <p:nvPr/>
        </p:nvSpPr>
        <p:spPr>
          <a:xfrm>
            <a:off x="1483838" y="6591954"/>
            <a:ext cx="16141762" cy="781033"/>
          </a:xfrm>
          <a:prstGeom prst="rect">
            <a:avLst/>
          </a:prstGeom>
        </p:spPr>
        <p:txBody>
          <a:bodyPr lIns="0" tIns="0" rIns="0" bIns="0" rtlCol="0" anchor="t">
            <a:spAutoFit/>
          </a:bodyPr>
          <a:lstStyle/>
          <a:p>
            <a:pPr algn="l">
              <a:lnSpc>
                <a:spcPts val="3118"/>
              </a:lnSpc>
              <a:spcBef>
                <a:spcPct val="0"/>
              </a:spcBef>
            </a:pPr>
            <a:r>
              <a:rPr lang="en-US" sz="2599" i="1" spc="71">
                <a:solidFill>
                  <a:srgbClr val="000000"/>
                </a:solidFill>
                <a:latin typeface="Inter Italics"/>
                <a:ea typeface="Inter Italics"/>
                <a:cs typeface="Inter Italics"/>
                <a:sym typeface="Inter Italics"/>
              </a:rPr>
              <a:t>Giao diện người dùng: Hiển thị poster – trailer, like/dislike, review và bình luận cập nhật tức thì</a:t>
            </a:r>
          </a:p>
        </p:txBody>
      </p:sp>
      <p:sp>
        <p:nvSpPr>
          <p:cNvPr id="18" name="TextBox 18"/>
          <p:cNvSpPr txBox="1"/>
          <p:nvPr/>
        </p:nvSpPr>
        <p:spPr>
          <a:xfrm>
            <a:off x="1511597" y="7584766"/>
            <a:ext cx="15486757" cy="390508"/>
          </a:xfrm>
          <a:prstGeom prst="rect">
            <a:avLst/>
          </a:prstGeom>
        </p:spPr>
        <p:txBody>
          <a:bodyPr lIns="0" tIns="0" rIns="0" bIns="0" rtlCol="0" anchor="t">
            <a:spAutoFit/>
          </a:bodyPr>
          <a:lstStyle/>
          <a:p>
            <a:pPr algn="ctr">
              <a:lnSpc>
                <a:spcPts val="3118"/>
              </a:lnSpc>
              <a:spcBef>
                <a:spcPct val="0"/>
              </a:spcBef>
            </a:pPr>
            <a:r>
              <a:rPr lang="en-US" sz="2599" i="1" spc="71">
                <a:solidFill>
                  <a:srgbClr val="000000"/>
                </a:solidFill>
                <a:latin typeface="Inter Italics"/>
                <a:ea typeface="Inter Italics"/>
                <a:cs typeface="Inter Italics"/>
                <a:sym typeface="Inter Italics"/>
              </a:rPr>
              <a:t>Hệ thống gợi ý: Kết hợp content-based, collaborative filtering và hybrid để cá nhân hóa đề xuất</a:t>
            </a:r>
          </a:p>
        </p:txBody>
      </p:sp>
      <p:sp>
        <p:nvSpPr>
          <p:cNvPr id="19" name="TextBox 19"/>
          <p:cNvSpPr txBox="1"/>
          <p:nvPr/>
        </p:nvSpPr>
        <p:spPr>
          <a:xfrm>
            <a:off x="1504277" y="8680124"/>
            <a:ext cx="15445879" cy="390508"/>
          </a:xfrm>
          <a:prstGeom prst="rect">
            <a:avLst/>
          </a:prstGeom>
        </p:spPr>
        <p:txBody>
          <a:bodyPr lIns="0" tIns="0" rIns="0" bIns="0" rtlCol="0" anchor="t">
            <a:spAutoFit/>
          </a:bodyPr>
          <a:lstStyle/>
          <a:p>
            <a:pPr algn="ctr">
              <a:lnSpc>
                <a:spcPts val="3118"/>
              </a:lnSpc>
              <a:spcBef>
                <a:spcPct val="0"/>
              </a:spcBef>
            </a:pPr>
            <a:r>
              <a:rPr lang="en-US" sz="2599" i="1" spc="71">
                <a:solidFill>
                  <a:srgbClr val="000000"/>
                </a:solidFill>
                <a:latin typeface="Inter Italics"/>
                <a:ea typeface="Inter Italics"/>
                <a:cs typeface="Inter Italics"/>
                <a:sym typeface="Inter Italics"/>
              </a:rPr>
              <a:t>Hiệu năng &amp; trải nghiệm: Áp dụng cache phía client, tối ưu cập nhật giao diện và gợi ý tìm kiếm</a:t>
            </a:r>
          </a:p>
        </p:txBody>
      </p:sp>
      <p:sp>
        <p:nvSpPr>
          <p:cNvPr id="20" name="TextBox 20"/>
          <p:cNvSpPr txBox="1"/>
          <p:nvPr/>
        </p:nvSpPr>
        <p:spPr>
          <a:xfrm>
            <a:off x="17259301" y="9613519"/>
            <a:ext cx="495299" cy="397545"/>
          </a:xfrm>
          <a:prstGeom prst="rect">
            <a:avLst/>
          </a:prstGeom>
        </p:spPr>
        <p:txBody>
          <a:bodyPr wrap="square"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Freeform 4"/>
          <p:cNvSpPr/>
          <p:nvPr/>
        </p:nvSpPr>
        <p:spPr>
          <a:xfrm>
            <a:off x="11057943" y="3317355"/>
            <a:ext cx="5414631" cy="5414631"/>
          </a:xfrm>
          <a:custGeom>
            <a:avLst/>
            <a:gdLst/>
            <a:ahLst/>
            <a:cxnLst/>
            <a:rect l="l" t="t" r="r" b="b"/>
            <a:pathLst>
              <a:path w="5414631" h="5414631">
                <a:moveTo>
                  <a:pt x="0" y="0"/>
                </a:moveTo>
                <a:lnTo>
                  <a:pt x="5414631" y="0"/>
                </a:lnTo>
                <a:lnTo>
                  <a:pt x="5414631" y="5414631"/>
                </a:lnTo>
                <a:lnTo>
                  <a:pt x="0" y="5414631"/>
                </a:lnTo>
                <a:lnTo>
                  <a:pt x="0" y="0"/>
                </a:lnTo>
                <a:close/>
              </a:path>
            </a:pathLst>
          </a:custGeom>
          <a:blipFill>
            <a:blip r:embed="rId3"/>
            <a:stretch>
              <a:fillRect/>
            </a:stretch>
          </a:blipFill>
        </p:spPr>
      </p:sp>
      <p:sp>
        <p:nvSpPr>
          <p:cNvPr id="5" name="TextBox 5"/>
          <p:cNvSpPr txBox="1"/>
          <p:nvPr/>
        </p:nvSpPr>
        <p:spPr>
          <a:xfrm>
            <a:off x="0" y="662003"/>
            <a:ext cx="11057943" cy="742918"/>
          </a:xfrm>
          <a:prstGeom prst="rect">
            <a:avLst/>
          </a:prstGeom>
        </p:spPr>
        <p:txBody>
          <a:bodyPr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5.Kết luận và hướng phát triển</a:t>
            </a:r>
          </a:p>
        </p:txBody>
      </p:sp>
      <p:sp>
        <p:nvSpPr>
          <p:cNvPr id="6" name="TextBox 6"/>
          <p:cNvSpPr txBox="1"/>
          <p:nvPr/>
        </p:nvSpPr>
        <p:spPr>
          <a:xfrm>
            <a:off x="6713834" y="1612652"/>
            <a:ext cx="5173365" cy="676246"/>
          </a:xfrm>
          <a:prstGeom prst="rect">
            <a:avLst/>
          </a:prstGeom>
        </p:spPr>
        <p:txBody>
          <a:bodyPr wrap="square" lIns="0" tIns="0" rIns="0" bIns="0" rtlCol="0" anchor="t">
            <a:spAutoFit/>
          </a:bodyPr>
          <a:lstStyle/>
          <a:p>
            <a:pPr algn="ctr">
              <a:lnSpc>
                <a:spcPts val="5399"/>
              </a:lnSpc>
              <a:spcBef>
                <a:spcPct val="0"/>
              </a:spcBef>
            </a:pPr>
            <a:r>
              <a:rPr lang="en-US" sz="4498" b="1" spc="124">
                <a:solidFill>
                  <a:srgbClr val="004AAD"/>
                </a:solidFill>
                <a:latin typeface="Inter Bold"/>
                <a:ea typeface="Inter Bold"/>
                <a:cs typeface="Inter Bold"/>
                <a:sym typeface="Inter Bold"/>
              </a:rPr>
              <a:t>Hướng phát triển</a:t>
            </a:r>
          </a:p>
        </p:txBody>
      </p:sp>
      <p:sp>
        <p:nvSpPr>
          <p:cNvPr id="7" name="TextBox 7"/>
          <p:cNvSpPr txBox="1"/>
          <p:nvPr/>
        </p:nvSpPr>
        <p:spPr>
          <a:xfrm>
            <a:off x="996090" y="3024308"/>
            <a:ext cx="9065763" cy="6000725"/>
          </a:xfrm>
          <a:prstGeom prst="rect">
            <a:avLst/>
          </a:prstGeom>
        </p:spPr>
        <p:txBody>
          <a:bodyPr lIns="0" tIns="0" rIns="0" bIns="0" rtlCol="0" anchor="t">
            <a:spAutoFit/>
          </a:bodyPr>
          <a:lstStyle/>
          <a:p>
            <a:pPr algn="just">
              <a:lnSpc>
                <a:spcPts val="4798"/>
              </a:lnSpc>
              <a:spcBef>
                <a:spcPct val="0"/>
              </a:spcBef>
            </a:pPr>
            <a:r>
              <a:rPr lang="en-US" sz="3998" i="1" spc="110">
                <a:solidFill>
                  <a:srgbClr val="000000"/>
                </a:solidFill>
                <a:latin typeface="Inter Italics"/>
                <a:ea typeface="Inter Italics"/>
                <a:cs typeface="Inter Italics"/>
                <a:sym typeface="Inter Italics"/>
              </a:rPr>
              <a:t>  </a:t>
            </a:r>
            <a:r>
              <a:rPr lang="en-US" sz="3998" b="1" i="1" spc="110">
                <a:solidFill>
                  <a:srgbClr val="000000"/>
                </a:solidFill>
                <a:latin typeface="Inter Bold Italics"/>
                <a:ea typeface="Inter Bold Italics"/>
                <a:cs typeface="Inter Bold Italics"/>
                <a:sym typeface="Inter Bold Italics"/>
              </a:rPr>
              <a:t>Tự động hóa pipeline</a:t>
            </a:r>
            <a:r>
              <a:rPr lang="en-US" sz="3998" i="1" spc="110">
                <a:solidFill>
                  <a:srgbClr val="000000"/>
                </a:solidFill>
                <a:latin typeface="Inter Italics"/>
                <a:ea typeface="Inter Italics"/>
                <a:cs typeface="Inter Italics"/>
                <a:sym typeface="Inter Italics"/>
              </a:rPr>
              <a:t> huấn luyện lại mô hình theo chu kỳ hoặc khi dữ liệu thay đổi, kèm theo theo dõi hiệu năng</a:t>
            </a:r>
          </a:p>
          <a:p>
            <a:pPr algn="just">
              <a:lnSpc>
                <a:spcPts val="4798"/>
              </a:lnSpc>
              <a:spcBef>
                <a:spcPct val="0"/>
              </a:spcBef>
            </a:pPr>
            <a:r>
              <a:rPr lang="en-US" sz="3998" i="1" spc="107">
                <a:solidFill>
                  <a:srgbClr val="000000"/>
                </a:solidFill>
                <a:latin typeface="Inter Italics"/>
                <a:ea typeface="Inter Italics"/>
                <a:cs typeface="Inter Italics"/>
                <a:sym typeface="Inter Italics"/>
              </a:rPr>
              <a:t>   </a:t>
            </a:r>
            <a:r>
              <a:rPr lang="en-US" sz="3998" b="1" i="1" spc="107">
                <a:solidFill>
                  <a:srgbClr val="000000"/>
                </a:solidFill>
                <a:latin typeface="Inter Bold Italics"/>
                <a:ea typeface="Inter Bold Italics"/>
                <a:cs typeface="Inter Bold Italics"/>
                <a:sym typeface="Inter Bold Italics"/>
              </a:rPr>
              <a:t>Tích hợp hệ thống quan sát</a:t>
            </a:r>
            <a:r>
              <a:rPr lang="en-US" sz="3998" i="1" spc="107">
                <a:solidFill>
                  <a:srgbClr val="000000"/>
                </a:solidFill>
                <a:latin typeface="Inter Italics"/>
                <a:ea typeface="Inter Italics"/>
                <a:cs typeface="Inter Italics"/>
                <a:sym typeface="Inter Italics"/>
              </a:rPr>
              <a:t>: logging tập trung, thu thập số liệu và dashboard giám sát</a:t>
            </a:r>
          </a:p>
          <a:p>
            <a:pPr algn="just">
              <a:lnSpc>
                <a:spcPts val="4798"/>
              </a:lnSpc>
              <a:spcBef>
                <a:spcPct val="0"/>
              </a:spcBef>
            </a:pPr>
            <a:r>
              <a:rPr lang="en-US" sz="3998" i="1" spc="110">
                <a:solidFill>
                  <a:srgbClr val="000000"/>
                </a:solidFill>
                <a:latin typeface="Inter Italics"/>
                <a:ea typeface="Inter Italics"/>
                <a:cs typeface="Inter Italics"/>
                <a:sym typeface="Inter Italics"/>
              </a:rPr>
              <a:t>   </a:t>
            </a:r>
            <a:r>
              <a:rPr lang="en-US" sz="3998" b="1" i="1" spc="110">
                <a:solidFill>
                  <a:srgbClr val="000000"/>
                </a:solidFill>
                <a:latin typeface="Inter Bold Italics"/>
                <a:ea typeface="Inter Bold Italics"/>
                <a:cs typeface="Inter Bold Italics"/>
                <a:sym typeface="Inter Bold Italics"/>
              </a:rPr>
              <a:t> Tối ưu thuật toán</a:t>
            </a:r>
            <a:r>
              <a:rPr lang="en-US" sz="3998" i="1" spc="110">
                <a:solidFill>
                  <a:srgbClr val="000000"/>
                </a:solidFill>
                <a:latin typeface="Inter Italics"/>
                <a:ea typeface="Inter Italics"/>
                <a:cs typeface="Inter Italics"/>
                <a:sym typeface="Inter Italics"/>
              </a:rPr>
              <a:t> gợi ý và cải thiện cơ chế khởi tạo cho người dùng mới (cold-start)</a:t>
            </a:r>
          </a:p>
        </p:txBody>
      </p:sp>
      <p:sp>
        <p:nvSpPr>
          <p:cNvPr id="8" name="TextBox 8"/>
          <p:cNvSpPr txBox="1"/>
          <p:nvPr/>
        </p:nvSpPr>
        <p:spPr>
          <a:xfrm>
            <a:off x="17259300" y="9580652"/>
            <a:ext cx="495300" cy="409574"/>
          </a:xfrm>
          <a:prstGeom prst="rect">
            <a:avLst/>
          </a:prstGeom>
        </p:spPr>
        <p:txBody>
          <a:bodyPr wrap="square"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07148" y="4276761"/>
            <a:ext cx="7042051" cy="1756891"/>
          </a:xfrm>
          <a:prstGeom prst="rect">
            <a:avLst/>
          </a:prstGeom>
        </p:spPr>
        <p:txBody>
          <a:bodyPr wrap="square" lIns="0" tIns="0" rIns="0" bIns="0" rtlCol="0" anchor="t">
            <a:spAutoFit/>
          </a:bodyPr>
          <a:lstStyle/>
          <a:p>
            <a:pPr marL="2460823" lvl="1" indent="-1230411" algn="ctr">
              <a:lnSpc>
                <a:spcPts val="13678"/>
              </a:lnSpc>
              <a:spcBef>
                <a:spcPct val="0"/>
              </a:spcBef>
              <a:buAutoNum type="arabicPeriod"/>
            </a:pPr>
            <a:r>
              <a:rPr lang="en-US" sz="11397" spc="315">
                <a:solidFill>
                  <a:srgbClr val="004AAD"/>
                </a:solidFill>
                <a:latin typeface="Baloo"/>
                <a:ea typeface="Baloo"/>
                <a:cs typeface="Baloo"/>
                <a:sym typeface="Baloo"/>
              </a:rPr>
              <a:t>DEMO</a:t>
            </a:r>
          </a:p>
        </p:txBody>
      </p:sp>
      <p:sp>
        <p:nvSpPr>
          <p:cNvPr id="3" name="AutoShape 3"/>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4" name="Freeform 4"/>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5" name="TextBox 5"/>
          <p:cNvSpPr txBox="1"/>
          <p:nvPr/>
        </p:nvSpPr>
        <p:spPr>
          <a:xfrm>
            <a:off x="17259300" y="9547786"/>
            <a:ext cx="647700" cy="397545"/>
          </a:xfrm>
          <a:prstGeom prst="rect">
            <a:avLst/>
          </a:prstGeom>
        </p:spPr>
        <p:txBody>
          <a:bodyPr wrap="square"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28295" y="1795694"/>
            <a:ext cx="4723638" cy="4723638"/>
          </a:xfrm>
          <a:custGeom>
            <a:avLst/>
            <a:gdLst/>
            <a:ahLst/>
            <a:cxnLst/>
            <a:rect l="l" t="t" r="r" b="b"/>
            <a:pathLst>
              <a:path w="4723638" h="4723638">
                <a:moveTo>
                  <a:pt x="0" y="0"/>
                </a:moveTo>
                <a:lnTo>
                  <a:pt x="4723638" y="0"/>
                </a:lnTo>
                <a:lnTo>
                  <a:pt x="4723638" y="4723638"/>
                </a:lnTo>
                <a:lnTo>
                  <a:pt x="0" y="4723638"/>
                </a:lnTo>
                <a:lnTo>
                  <a:pt x="0" y="0"/>
                </a:lnTo>
                <a:close/>
              </a:path>
            </a:pathLst>
          </a:custGeom>
          <a:blipFill>
            <a:blip r:embed="rId2"/>
            <a:stretch>
              <a:fillRect/>
            </a:stretch>
          </a:blipFill>
        </p:spPr>
      </p:sp>
      <p:sp>
        <p:nvSpPr>
          <p:cNvPr id="3" name="TextBox 3"/>
          <p:cNvSpPr txBox="1"/>
          <p:nvPr/>
        </p:nvSpPr>
        <p:spPr>
          <a:xfrm>
            <a:off x="2095252" y="6772141"/>
            <a:ext cx="14592548" cy="1484005"/>
          </a:xfrm>
          <a:prstGeom prst="rect">
            <a:avLst/>
          </a:prstGeom>
        </p:spPr>
        <p:txBody>
          <a:bodyPr wrap="square" lIns="0" tIns="0" rIns="0" bIns="0" rtlCol="0" anchor="t">
            <a:spAutoFit/>
          </a:bodyPr>
          <a:lstStyle/>
          <a:p>
            <a:pPr algn="ctr">
              <a:lnSpc>
                <a:spcPts val="12179"/>
              </a:lnSpc>
              <a:spcBef>
                <a:spcPct val="0"/>
              </a:spcBef>
            </a:pPr>
            <a:r>
              <a:rPr lang="en-US" sz="8699" b="1">
                <a:solidFill>
                  <a:srgbClr val="1800AD"/>
                </a:solidFill>
                <a:latin typeface="Inter Bold"/>
                <a:ea typeface="Inter Bold"/>
                <a:cs typeface="Inter Bold"/>
                <a:sym typeface="Inter Bold"/>
              </a:rPr>
              <a:t>Cảm ơn thầy đã lắng nghe!</a:t>
            </a:r>
          </a:p>
        </p:txBody>
      </p:sp>
      <p:sp>
        <p:nvSpPr>
          <p:cNvPr id="4" name="TextBox 4"/>
          <p:cNvSpPr txBox="1"/>
          <p:nvPr/>
        </p:nvSpPr>
        <p:spPr>
          <a:xfrm>
            <a:off x="17259300" y="9547785"/>
            <a:ext cx="571500" cy="397545"/>
          </a:xfrm>
          <a:prstGeom prst="rect">
            <a:avLst/>
          </a:prstGeom>
        </p:spPr>
        <p:txBody>
          <a:bodyPr wrap="square"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4646" y="142875"/>
            <a:ext cx="114300" cy="885825"/>
            <a:chOff x="0" y="0"/>
            <a:chExt cx="152400" cy="1181100"/>
          </a:xfrm>
        </p:grpSpPr>
        <p:sp>
          <p:nvSpPr>
            <p:cNvPr id="3" name="Freeform 3"/>
            <p:cNvSpPr/>
            <p:nvPr/>
          </p:nvSpPr>
          <p:spPr>
            <a:xfrm>
              <a:off x="0" y="0"/>
              <a:ext cx="152400" cy="1181100"/>
            </a:xfrm>
            <a:custGeom>
              <a:avLst/>
              <a:gdLst/>
              <a:ahLst/>
              <a:cxnLst/>
              <a:rect l="l" t="t" r="r" b="b"/>
              <a:pathLst>
                <a:path w="152400" h="1181100">
                  <a:moveTo>
                    <a:pt x="152400" y="76200"/>
                  </a:moveTo>
                  <a:lnTo>
                    <a:pt x="152400" y="1104900"/>
                  </a:lnTo>
                  <a:cubicBezTo>
                    <a:pt x="152400" y="1146937"/>
                    <a:pt x="118237" y="1181100"/>
                    <a:pt x="76200" y="1181100"/>
                  </a:cubicBezTo>
                  <a:cubicBezTo>
                    <a:pt x="34163" y="1181100"/>
                    <a:pt x="0" y="1146937"/>
                    <a:pt x="0" y="1104900"/>
                  </a:cubicBezTo>
                  <a:lnTo>
                    <a:pt x="0" y="76200"/>
                  </a:lnTo>
                  <a:cubicBezTo>
                    <a:pt x="0" y="34163"/>
                    <a:pt x="34163" y="0"/>
                    <a:pt x="76200" y="0"/>
                  </a:cubicBezTo>
                  <a:cubicBezTo>
                    <a:pt x="118237" y="0"/>
                    <a:pt x="152400" y="34163"/>
                    <a:pt x="152400" y="76200"/>
                  </a:cubicBezTo>
                  <a:close/>
                </a:path>
              </a:pathLst>
            </a:custGeom>
            <a:solidFill>
              <a:srgbClr val="1800AD">
                <a:alpha val="21961"/>
              </a:srgbClr>
            </a:solidFill>
            <a:ln w="12700">
              <a:solidFill>
                <a:srgbClr val="000000"/>
              </a:solidFill>
            </a:ln>
          </p:spPr>
        </p:sp>
      </p:grpSp>
      <p:sp>
        <p:nvSpPr>
          <p:cNvPr id="4" name="TextBox 4"/>
          <p:cNvSpPr txBox="1"/>
          <p:nvPr/>
        </p:nvSpPr>
        <p:spPr>
          <a:xfrm>
            <a:off x="680221" y="152400"/>
            <a:ext cx="3575943" cy="533400"/>
          </a:xfrm>
          <a:prstGeom prst="rect">
            <a:avLst/>
          </a:prstGeom>
        </p:spPr>
        <p:txBody>
          <a:bodyPr lIns="0" tIns="0" rIns="0" bIns="0" rtlCol="0" anchor="t">
            <a:spAutoFit/>
          </a:bodyPr>
          <a:lstStyle/>
          <a:p>
            <a:pPr algn="l">
              <a:lnSpc>
                <a:spcPts val="4079"/>
              </a:lnSpc>
            </a:pPr>
            <a:r>
              <a:rPr lang="en-US" sz="3399" i="1" spc="94">
                <a:solidFill>
                  <a:srgbClr val="1800AD"/>
                </a:solidFill>
                <a:latin typeface="Arimo Italics"/>
                <a:ea typeface="Arimo Italics"/>
                <a:cs typeface="Arimo Italics"/>
                <a:sym typeface="Arimo Italics"/>
              </a:rPr>
              <a:t>Nội dung báo cáo</a:t>
            </a:r>
          </a:p>
        </p:txBody>
      </p:sp>
      <p:sp>
        <p:nvSpPr>
          <p:cNvPr id="5" name="TextBox 5"/>
          <p:cNvSpPr txBox="1"/>
          <p:nvPr/>
        </p:nvSpPr>
        <p:spPr>
          <a:xfrm>
            <a:off x="680221" y="542925"/>
            <a:ext cx="3891779" cy="493597"/>
          </a:xfrm>
          <a:prstGeom prst="rect">
            <a:avLst/>
          </a:prstGeom>
        </p:spPr>
        <p:txBody>
          <a:bodyPr wrap="square" lIns="0" tIns="0" rIns="0" bIns="0" rtlCol="0" anchor="t">
            <a:spAutoFit/>
          </a:bodyPr>
          <a:lstStyle/>
          <a:p>
            <a:pPr algn="l">
              <a:lnSpc>
                <a:spcPts val="4079"/>
              </a:lnSpc>
            </a:pPr>
            <a:r>
              <a:rPr lang="en-US" sz="3399" b="1" spc="94">
                <a:solidFill>
                  <a:srgbClr val="1800AD"/>
                </a:solidFill>
                <a:latin typeface="Arimo Bold"/>
                <a:ea typeface="Arimo Bold"/>
                <a:cs typeface="Arimo Bold"/>
                <a:sym typeface="Arimo Bold"/>
              </a:rPr>
              <a:t>Tóm tắt nội dung</a:t>
            </a:r>
          </a:p>
        </p:txBody>
      </p:sp>
      <p:grpSp>
        <p:nvGrpSpPr>
          <p:cNvPr id="6" name="Group 6"/>
          <p:cNvGrpSpPr/>
          <p:nvPr/>
        </p:nvGrpSpPr>
        <p:grpSpPr>
          <a:xfrm>
            <a:off x="1842600" y="5290383"/>
            <a:ext cx="769953" cy="769953"/>
            <a:chOff x="0" y="0"/>
            <a:chExt cx="1026604" cy="1026604"/>
          </a:xfrm>
        </p:grpSpPr>
        <p:sp>
          <p:nvSpPr>
            <p:cNvPr id="7" name="Freeform 7"/>
            <p:cNvSpPr/>
            <p:nvPr/>
          </p:nvSpPr>
          <p:spPr>
            <a:xfrm>
              <a:off x="0" y="0"/>
              <a:ext cx="1026668" cy="1026668"/>
            </a:xfrm>
            <a:custGeom>
              <a:avLst/>
              <a:gdLst/>
              <a:ahLst/>
              <a:cxnLst/>
              <a:rect l="l" t="t" r="r" b="b"/>
              <a:pathLst>
                <a:path w="1026668" h="1026668">
                  <a:moveTo>
                    <a:pt x="513334" y="0"/>
                  </a:moveTo>
                  <a:cubicBezTo>
                    <a:pt x="229870" y="0"/>
                    <a:pt x="0" y="229870"/>
                    <a:pt x="0" y="513334"/>
                  </a:cubicBezTo>
                  <a:cubicBezTo>
                    <a:pt x="0" y="796798"/>
                    <a:pt x="229870" y="1026668"/>
                    <a:pt x="513334" y="1026668"/>
                  </a:cubicBezTo>
                  <a:cubicBezTo>
                    <a:pt x="796798" y="1026668"/>
                    <a:pt x="1026668" y="796798"/>
                    <a:pt x="1026668" y="513334"/>
                  </a:cubicBezTo>
                  <a:cubicBezTo>
                    <a:pt x="1026668" y="229870"/>
                    <a:pt x="796798" y="0"/>
                    <a:pt x="513334" y="0"/>
                  </a:cubicBezTo>
                  <a:close/>
                </a:path>
              </a:pathLst>
            </a:custGeom>
            <a:solidFill>
              <a:srgbClr val="004AAD">
                <a:alpha val="48627"/>
              </a:srgbClr>
            </a:solidFill>
            <a:ln w="12700">
              <a:solidFill>
                <a:srgbClr val="000000"/>
              </a:solidFill>
            </a:ln>
          </p:spPr>
        </p:sp>
      </p:grpSp>
      <p:grpSp>
        <p:nvGrpSpPr>
          <p:cNvPr id="8" name="Group 8"/>
          <p:cNvGrpSpPr/>
          <p:nvPr/>
        </p:nvGrpSpPr>
        <p:grpSpPr>
          <a:xfrm>
            <a:off x="1914780" y="5359059"/>
            <a:ext cx="625592" cy="670703"/>
            <a:chOff x="0" y="0"/>
            <a:chExt cx="834123" cy="894271"/>
          </a:xfrm>
        </p:grpSpPr>
        <p:sp>
          <p:nvSpPr>
            <p:cNvPr id="9" name="Freeform 9"/>
            <p:cNvSpPr/>
            <p:nvPr/>
          </p:nvSpPr>
          <p:spPr>
            <a:xfrm>
              <a:off x="0" y="0"/>
              <a:ext cx="834120" cy="894272"/>
            </a:xfrm>
            <a:custGeom>
              <a:avLst/>
              <a:gdLst/>
              <a:ahLst/>
              <a:cxnLst/>
              <a:rect l="l" t="t" r="r" b="b"/>
              <a:pathLst>
                <a:path w="834120" h="894272">
                  <a:moveTo>
                    <a:pt x="0" y="0"/>
                  </a:moveTo>
                  <a:lnTo>
                    <a:pt x="834120" y="0"/>
                  </a:lnTo>
                  <a:lnTo>
                    <a:pt x="834120" y="894272"/>
                  </a:lnTo>
                  <a:lnTo>
                    <a:pt x="0" y="894272"/>
                  </a:lnTo>
                  <a:close/>
                </a:path>
              </a:pathLst>
            </a:custGeom>
            <a:solidFill>
              <a:srgbClr val="004AAD">
                <a:alpha val="0"/>
              </a:srgbClr>
            </a:solidFill>
            <a:ln w="12700">
              <a:solidFill>
                <a:srgbClr val="000000"/>
              </a:solidFill>
            </a:ln>
          </p:spPr>
        </p:sp>
        <p:sp>
          <p:nvSpPr>
            <p:cNvPr id="10" name="TextBox 10"/>
            <p:cNvSpPr txBox="1"/>
            <p:nvPr/>
          </p:nvSpPr>
          <p:spPr>
            <a:xfrm>
              <a:off x="0" y="-38100"/>
              <a:ext cx="834123" cy="932371"/>
            </a:xfrm>
            <a:prstGeom prst="rect">
              <a:avLst/>
            </a:prstGeom>
          </p:spPr>
          <p:txBody>
            <a:bodyPr lIns="0" tIns="0" rIns="0" bIns="0" rtlCol="0" anchor="ctr"/>
            <a:lstStyle/>
            <a:p>
              <a:pPr algn="ctr">
                <a:lnSpc>
                  <a:spcPts val="3499"/>
                </a:lnSpc>
              </a:pPr>
              <a:r>
                <a:rPr lang="en-US" sz="2499" b="1">
                  <a:solidFill>
                    <a:srgbClr val="FEFFFE"/>
                  </a:solidFill>
                  <a:latin typeface="Inter Bold"/>
                  <a:ea typeface="Inter Bold"/>
                  <a:cs typeface="Inter Bold"/>
                  <a:sym typeface="Inter Bold"/>
                </a:rPr>
                <a:t>02</a:t>
              </a:r>
            </a:p>
          </p:txBody>
        </p:sp>
      </p:grpSp>
      <p:grpSp>
        <p:nvGrpSpPr>
          <p:cNvPr id="11" name="Group 11"/>
          <p:cNvGrpSpPr/>
          <p:nvPr/>
        </p:nvGrpSpPr>
        <p:grpSpPr>
          <a:xfrm>
            <a:off x="1770419" y="2786880"/>
            <a:ext cx="769953" cy="769953"/>
            <a:chOff x="0" y="0"/>
            <a:chExt cx="1026604" cy="1026604"/>
          </a:xfrm>
        </p:grpSpPr>
        <p:sp>
          <p:nvSpPr>
            <p:cNvPr id="12" name="Freeform 12"/>
            <p:cNvSpPr/>
            <p:nvPr/>
          </p:nvSpPr>
          <p:spPr>
            <a:xfrm>
              <a:off x="0" y="0"/>
              <a:ext cx="1026668" cy="1026668"/>
            </a:xfrm>
            <a:custGeom>
              <a:avLst/>
              <a:gdLst/>
              <a:ahLst/>
              <a:cxnLst/>
              <a:rect l="l" t="t" r="r" b="b"/>
              <a:pathLst>
                <a:path w="1026668" h="1026668">
                  <a:moveTo>
                    <a:pt x="513334" y="0"/>
                  </a:moveTo>
                  <a:cubicBezTo>
                    <a:pt x="229870" y="0"/>
                    <a:pt x="0" y="229870"/>
                    <a:pt x="0" y="513334"/>
                  </a:cubicBezTo>
                  <a:cubicBezTo>
                    <a:pt x="0" y="796798"/>
                    <a:pt x="229870" y="1026668"/>
                    <a:pt x="513334" y="1026668"/>
                  </a:cubicBezTo>
                  <a:cubicBezTo>
                    <a:pt x="796798" y="1026668"/>
                    <a:pt x="1026668" y="796798"/>
                    <a:pt x="1026668" y="513334"/>
                  </a:cubicBezTo>
                  <a:cubicBezTo>
                    <a:pt x="1026668" y="229870"/>
                    <a:pt x="796798" y="0"/>
                    <a:pt x="513334" y="0"/>
                  </a:cubicBezTo>
                  <a:close/>
                </a:path>
              </a:pathLst>
            </a:custGeom>
            <a:solidFill>
              <a:srgbClr val="004AAD">
                <a:alpha val="48627"/>
              </a:srgbClr>
            </a:solidFill>
            <a:ln w="12700">
              <a:solidFill>
                <a:srgbClr val="000000"/>
              </a:solidFill>
            </a:ln>
          </p:spPr>
        </p:sp>
      </p:grpSp>
      <p:grpSp>
        <p:nvGrpSpPr>
          <p:cNvPr id="13" name="Group 13"/>
          <p:cNvGrpSpPr/>
          <p:nvPr/>
        </p:nvGrpSpPr>
        <p:grpSpPr>
          <a:xfrm>
            <a:off x="1842600" y="2813950"/>
            <a:ext cx="625592" cy="670703"/>
            <a:chOff x="0" y="0"/>
            <a:chExt cx="834123" cy="894271"/>
          </a:xfrm>
        </p:grpSpPr>
        <p:sp>
          <p:nvSpPr>
            <p:cNvPr id="14" name="Freeform 14"/>
            <p:cNvSpPr/>
            <p:nvPr/>
          </p:nvSpPr>
          <p:spPr>
            <a:xfrm>
              <a:off x="0" y="0"/>
              <a:ext cx="834120" cy="894272"/>
            </a:xfrm>
            <a:custGeom>
              <a:avLst/>
              <a:gdLst/>
              <a:ahLst/>
              <a:cxnLst/>
              <a:rect l="l" t="t" r="r" b="b"/>
              <a:pathLst>
                <a:path w="834120" h="894272">
                  <a:moveTo>
                    <a:pt x="0" y="0"/>
                  </a:moveTo>
                  <a:lnTo>
                    <a:pt x="834120" y="0"/>
                  </a:lnTo>
                  <a:lnTo>
                    <a:pt x="834120" y="894272"/>
                  </a:lnTo>
                  <a:lnTo>
                    <a:pt x="0" y="894272"/>
                  </a:lnTo>
                  <a:close/>
                </a:path>
              </a:pathLst>
            </a:custGeom>
            <a:solidFill>
              <a:srgbClr val="004AAD">
                <a:alpha val="0"/>
              </a:srgbClr>
            </a:solidFill>
            <a:ln w="12700">
              <a:solidFill>
                <a:srgbClr val="000000"/>
              </a:solidFill>
            </a:ln>
          </p:spPr>
        </p:sp>
        <p:sp>
          <p:nvSpPr>
            <p:cNvPr id="15" name="TextBox 15"/>
            <p:cNvSpPr txBox="1"/>
            <p:nvPr/>
          </p:nvSpPr>
          <p:spPr>
            <a:xfrm>
              <a:off x="0" y="-38100"/>
              <a:ext cx="834123" cy="932371"/>
            </a:xfrm>
            <a:prstGeom prst="rect">
              <a:avLst/>
            </a:prstGeom>
          </p:spPr>
          <p:txBody>
            <a:bodyPr lIns="0" tIns="0" rIns="0" bIns="0" rtlCol="0" anchor="ctr"/>
            <a:lstStyle/>
            <a:p>
              <a:pPr algn="ctr">
                <a:lnSpc>
                  <a:spcPts val="3499"/>
                </a:lnSpc>
              </a:pPr>
              <a:r>
                <a:rPr lang="en-US" sz="2499" b="1">
                  <a:solidFill>
                    <a:srgbClr val="FEFFFE"/>
                  </a:solidFill>
                  <a:latin typeface="Inter Bold"/>
                  <a:ea typeface="Inter Bold"/>
                  <a:cs typeface="Inter Bold"/>
                  <a:sym typeface="Inter Bold"/>
                </a:rPr>
                <a:t>01</a:t>
              </a:r>
            </a:p>
          </p:txBody>
        </p:sp>
      </p:grpSp>
      <p:grpSp>
        <p:nvGrpSpPr>
          <p:cNvPr id="16" name="Group 16"/>
          <p:cNvGrpSpPr/>
          <p:nvPr/>
        </p:nvGrpSpPr>
        <p:grpSpPr>
          <a:xfrm>
            <a:off x="1842600" y="7936762"/>
            <a:ext cx="769953" cy="769953"/>
            <a:chOff x="0" y="0"/>
            <a:chExt cx="1026604" cy="1026604"/>
          </a:xfrm>
        </p:grpSpPr>
        <p:sp>
          <p:nvSpPr>
            <p:cNvPr id="17" name="Freeform 17"/>
            <p:cNvSpPr/>
            <p:nvPr/>
          </p:nvSpPr>
          <p:spPr>
            <a:xfrm>
              <a:off x="0" y="0"/>
              <a:ext cx="1026668" cy="1026668"/>
            </a:xfrm>
            <a:custGeom>
              <a:avLst/>
              <a:gdLst/>
              <a:ahLst/>
              <a:cxnLst/>
              <a:rect l="l" t="t" r="r" b="b"/>
              <a:pathLst>
                <a:path w="1026668" h="1026668">
                  <a:moveTo>
                    <a:pt x="513334" y="0"/>
                  </a:moveTo>
                  <a:cubicBezTo>
                    <a:pt x="229870" y="0"/>
                    <a:pt x="0" y="229870"/>
                    <a:pt x="0" y="513334"/>
                  </a:cubicBezTo>
                  <a:cubicBezTo>
                    <a:pt x="0" y="796798"/>
                    <a:pt x="229870" y="1026668"/>
                    <a:pt x="513334" y="1026668"/>
                  </a:cubicBezTo>
                  <a:cubicBezTo>
                    <a:pt x="796798" y="1026668"/>
                    <a:pt x="1026668" y="796798"/>
                    <a:pt x="1026668" y="513334"/>
                  </a:cubicBezTo>
                  <a:cubicBezTo>
                    <a:pt x="1026668" y="229870"/>
                    <a:pt x="796798" y="0"/>
                    <a:pt x="513334" y="0"/>
                  </a:cubicBezTo>
                  <a:close/>
                </a:path>
              </a:pathLst>
            </a:custGeom>
            <a:solidFill>
              <a:srgbClr val="004AAD">
                <a:alpha val="48627"/>
              </a:srgbClr>
            </a:solidFill>
            <a:ln w="12700">
              <a:solidFill>
                <a:srgbClr val="000000"/>
              </a:solidFill>
            </a:ln>
          </p:spPr>
        </p:sp>
      </p:grpSp>
      <p:grpSp>
        <p:nvGrpSpPr>
          <p:cNvPr id="18" name="Group 18"/>
          <p:cNvGrpSpPr/>
          <p:nvPr/>
        </p:nvGrpSpPr>
        <p:grpSpPr>
          <a:xfrm>
            <a:off x="1914780" y="7963832"/>
            <a:ext cx="625592" cy="670703"/>
            <a:chOff x="0" y="0"/>
            <a:chExt cx="834123" cy="894271"/>
          </a:xfrm>
        </p:grpSpPr>
        <p:sp>
          <p:nvSpPr>
            <p:cNvPr id="19" name="Freeform 19"/>
            <p:cNvSpPr/>
            <p:nvPr/>
          </p:nvSpPr>
          <p:spPr>
            <a:xfrm>
              <a:off x="0" y="0"/>
              <a:ext cx="834120" cy="894273"/>
            </a:xfrm>
            <a:custGeom>
              <a:avLst/>
              <a:gdLst/>
              <a:ahLst/>
              <a:cxnLst/>
              <a:rect l="l" t="t" r="r" b="b"/>
              <a:pathLst>
                <a:path w="834120" h="894273">
                  <a:moveTo>
                    <a:pt x="0" y="0"/>
                  </a:moveTo>
                  <a:lnTo>
                    <a:pt x="834120" y="0"/>
                  </a:lnTo>
                  <a:lnTo>
                    <a:pt x="834120" y="894273"/>
                  </a:lnTo>
                  <a:lnTo>
                    <a:pt x="0" y="894273"/>
                  </a:lnTo>
                  <a:close/>
                </a:path>
              </a:pathLst>
            </a:custGeom>
            <a:solidFill>
              <a:srgbClr val="004AAD">
                <a:alpha val="0"/>
              </a:srgbClr>
            </a:solidFill>
            <a:ln w="12700">
              <a:solidFill>
                <a:srgbClr val="000000"/>
              </a:solidFill>
            </a:ln>
          </p:spPr>
        </p:sp>
        <p:sp>
          <p:nvSpPr>
            <p:cNvPr id="20" name="TextBox 20"/>
            <p:cNvSpPr txBox="1"/>
            <p:nvPr/>
          </p:nvSpPr>
          <p:spPr>
            <a:xfrm>
              <a:off x="0" y="-38100"/>
              <a:ext cx="834123" cy="932371"/>
            </a:xfrm>
            <a:prstGeom prst="rect">
              <a:avLst/>
            </a:prstGeom>
          </p:spPr>
          <p:txBody>
            <a:bodyPr lIns="0" tIns="0" rIns="0" bIns="0" rtlCol="0" anchor="ctr"/>
            <a:lstStyle/>
            <a:p>
              <a:pPr algn="ctr">
                <a:lnSpc>
                  <a:spcPts val="3499"/>
                </a:lnSpc>
              </a:pPr>
              <a:r>
                <a:rPr lang="en-US" sz="2499" b="1">
                  <a:solidFill>
                    <a:srgbClr val="FEFFFE"/>
                  </a:solidFill>
                  <a:latin typeface="Inter Bold"/>
                  <a:ea typeface="Inter Bold"/>
                  <a:cs typeface="Inter Bold"/>
                  <a:sym typeface="Inter Bold"/>
                </a:rPr>
                <a:t>03</a:t>
              </a:r>
            </a:p>
          </p:txBody>
        </p:sp>
      </p:grpSp>
      <p:grpSp>
        <p:nvGrpSpPr>
          <p:cNvPr id="21" name="Group 21"/>
          <p:cNvGrpSpPr/>
          <p:nvPr/>
        </p:nvGrpSpPr>
        <p:grpSpPr>
          <a:xfrm>
            <a:off x="9650849" y="2813950"/>
            <a:ext cx="769953" cy="769953"/>
            <a:chOff x="0" y="0"/>
            <a:chExt cx="1026604" cy="1026604"/>
          </a:xfrm>
        </p:grpSpPr>
        <p:sp>
          <p:nvSpPr>
            <p:cNvPr id="22" name="Freeform 22"/>
            <p:cNvSpPr/>
            <p:nvPr/>
          </p:nvSpPr>
          <p:spPr>
            <a:xfrm>
              <a:off x="0" y="0"/>
              <a:ext cx="1026668" cy="1026668"/>
            </a:xfrm>
            <a:custGeom>
              <a:avLst/>
              <a:gdLst/>
              <a:ahLst/>
              <a:cxnLst/>
              <a:rect l="l" t="t" r="r" b="b"/>
              <a:pathLst>
                <a:path w="1026668" h="1026668">
                  <a:moveTo>
                    <a:pt x="513334" y="0"/>
                  </a:moveTo>
                  <a:cubicBezTo>
                    <a:pt x="229870" y="0"/>
                    <a:pt x="0" y="229870"/>
                    <a:pt x="0" y="513334"/>
                  </a:cubicBezTo>
                  <a:cubicBezTo>
                    <a:pt x="0" y="796798"/>
                    <a:pt x="229870" y="1026668"/>
                    <a:pt x="513334" y="1026668"/>
                  </a:cubicBezTo>
                  <a:cubicBezTo>
                    <a:pt x="796798" y="1026668"/>
                    <a:pt x="1026668" y="796798"/>
                    <a:pt x="1026668" y="513334"/>
                  </a:cubicBezTo>
                  <a:cubicBezTo>
                    <a:pt x="1026668" y="229870"/>
                    <a:pt x="796798" y="0"/>
                    <a:pt x="513334" y="0"/>
                  </a:cubicBezTo>
                  <a:close/>
                </a:path>
              </a:pathLst>
            </a:custGeom>
            <a:solidFill>
              <a:srgbClr val="004AAD">
                <a:alpha val="48627"/>
              </a:srgbClr>
            </a:solidFill>
            <a:ln w="12700">
              <a:solidFill>
                <a:srgbClr val="000000"/>
              </a:solidFill>
            </a:ln>
          </p:spPr>
        </p:sp>
      </p:grpSp>
      <p:grpSp>
        <p:nvGrpSpPr>
          <p:cNvPr id="23" name="Group 23"/>
          <p:cNvGrpSpPr/>
          <p:nvPr/>
        </p:nvGrpSpPr>
        <p:grpSpPr>
          <a:xfrm>
            <a:off x="9723029" y="2841020"/>
            <a:ext cx="625592" cy="670703"/>
            <a:chOff x="0" y="0"/>
            <a:chExt cx="834123" cy="894271"/>
          </a:xfrm>
        </p:grpSpPr>
        <p:sp>
          <p:nvSpPr>
            <p:cNvPr id="24" name="Freeform 24"/>
            <p:cNvSpPr/>
            <p:nvPr/>
          </p:nvSpPr>
          <p:spPr>
            <a:xfrm>
              <a:off x="0" y="0"/>
              <a:ext cx="834120" cy="894273"/>
            </a:xfrm>
            <a:custGeom>
              <a:avLst/>
              <a:gdLst/>
              <a:ahLst/>
              <a:cxnLst/>
              <a:rect l="l" t="t" r="r" b="b"/>
              <a:pathLst>
                <a:path w="834120" h="894273">
                  <a:moveTo>
                    <a:pt x="0" y="0"/>
                  </a:moveTo>
                  <a:lnTo>
                    <a:pt x="834120" y="0"/>
                  </a:lnTo>
                  <a:lnTo>
                    <a:pt x="834120" y="894273"/>
                  </a:lnTo>
                  <a:lnTo>
                    <a:pt x="0" y="894273"/>
                  </a:lnTo>
                  <a:close/>
                </a:path>
              </a:pathLst>
            </a:custGeom>
            <a:solidFill>
              <a:srgbClr val="004AAD">
                <a:alpha val="0"/>
              </a:srgbClr>
            </a:solidFill>
            <a:ln w="12700">
              <a:solidFill>
                <a:srgbClr val="000000"/>
              </a:solidFill>
            </a:ln>
          </p:spPr>
        </p:sp>
        <p:sp>
          <p:nvSpPr>
            <p:cNvPr id="25" name="TextBox 25"/>
            <p:cNvSpPr txBox="1"/>
            <p:nvPr/>
          </p:nvSpPr>
          <p:spPr>
            <a:xfrm>
              <a:off x="0" y="-38100"/>
              <a:ext cx="834123" cy="932371"/>
            </a:xfrm>
            <a:prstGeom prst="rect">
              <a:avLst/>
            </a:prstGeom>
          </p:spPr>
          <p:txBody>
            <a:bodyPr lIns="0" tIns="0" rIns="0" bIns="0" rtlCol="0" anchor="ctr"/>
            <a:lstStyle/>
            <a:p>
              <a:pPr algn="ctr">
                <a:lnSpc>
                  <a:spcPts val="3499"/>
                </a:lnSpc>
              </a:pPr>
              <a:r>
                <a:rPr lang="en-US" sz="2499" b="1">
                  <a:solidFill>
                    <a:srgbClr val="FEFFFE"/>
                  </a:solidFill>
                  <a:latin typeface="Inter Bold"/>
                  <a:ea typeface="Inter Bold"/>
                  <a:cs typeface="Inter Bold"/>
                  <a:sym typeface="Inter Bold"/>
                </a:rPr>
                <a:t>04</a:t>
              </a:r>
            </a:p>
          </p:txBody>
        </p:sp>
      </p:grpSp>
      <p:grpSp>
        <p:nvGrpSpPr>
          <p:cNvPr id="26" name="Group 26"/>
          <p:cNvGrpSpPr/>
          <p:nvPr/>
        </p:nvGrpSpPr>
        <p:grpSpPr>
          <a:xfrm>
            <a:off x="9723029" y="5290383"/>
            <a:ext cx="769953" cy="769953"/>
            <a:chOff x="0" y="0"/>
            <a:chExt cx="1026604" cy="1026604"/>
          </a:xfrm>
        </p:grpSpPr>
        <p:sp>
          <p:nvSpPr>
            <p:cNvPr id="27" name="Freeform 27"/>
            <p:cNvSpPr/>
            <p:nvPr/>
          </p:nvSpPr>
          <p:spPr>
            <a:xfrm>
              <a:off x="0" y="0"/>
              <a:ext cx="1026668" cy="1026668"/>
            </a:xfrm>
            <a:custGeom>
              <a:avLst/>
              <a:gdLst/>
              <a:ahLst/>
              <a:cxnLst/>
              <a:rect l="l" t="t" r="r" b="b"/>
              <a:pathLst>
                <a:path w="1026668" h="1026668">
                  <a:moveTo>
                    <a:pt x="513334" y="0"/>
                  </a:moveTo>
                  <a:cubicBezTo>
                    <a:pt x="229870" y="0"/>
                    <a:pt x="0" y="229870"/>
                    <a:pt x="0" y="513334"/>
                  </a:cubicBezTo>
                  <a:cubicBezTo>
                    <a:pt x="0" y="796798"/>
                    <a:pt x="229870" y="1026668"/>
                    <a:pt x="513334" y="1026668"/>
                  </a:cubicBezTo>
                  <a:cubicBezTo>
                    <a:pt x="796798" y="1026668"/>
                    <a:pt x="1026668" y="796798"/>
                    <a:pt x="1026668" y="513334"/>
                  </a:cubicBezTo>
                  <a:cubicBezTo>
                    <a:pt x="1026668" y="229870"/>
                    <a:pt x="796798" y="0"/>
                    <a:pt x="513334" y="0"/>
                  </a:cubicBezTo>
                  <a:close/>
                </a:path>
              </a:pathLst>
            </a:custGeom>
            <a:solidFill>
              <a:srgbClr val="004AAD">
                <a:alpha val="48627"/>
              </a:srgbClr>
            </a:solidFill>
            <a:ln w="12700">
              <a:solidFill>
                <a:srgbClr val="000000"/>
              </a:solidFill>
            </a:ln>
          </p:spPr>
        </p:sp>
      </p:grpSp>
      <p:grpSp>
        <p:nvGrpSpPr>
          <p:cNvPr id="28" name="Group 28"/>
          <p:cNvGrpSpPr/>
          <p:nvPr/>
        </p:nvGrpSpPr>
        <p:grpSpPr>
          <a:xfrm>
            <a:off x="9795209" y="5317444"/>
            <a:ext cx="625592" cy="670703"/>
            <a:chOff x="0" y="0"/>
            <a:chExt cx="834123" cy="894271"/>
          </a:xfrm>
        </p:grpSpPr>
        <p:sp>
          <p:nvSpPr>
            <p:cNvPr id="29" name="Freeform 29"/>
            <p:cNvSpPr/>
            <p:nvPr/>
          </p:nvSpPr>
          <p:spPr>
            <a:xfrm>
              <a:off x="0" y="0"/>
              <a:ext cx="834120" cy="894273"/>
            </a:xfrm>
            <a:custGeom>
              <a:avLst/>
              <a:gdLst/>
              <a:ahLst/>
              <a:cxnLst/>
              <a:rect l="l" t="t" r="r" b="b"/>
              <a:pathLst>
                <a:path w="834120" h="894273">
                  <a:moveTo>
                    <a:pt x="0" y="0"/>
                  </a:moveTo>
                  <a:lnTo>
                    <a:pt x="834120" y="0"/>
                  </a:lnTo>
                  <a:lnTo>
                    <a:pt x="834120" y="894273"/>
                  </a:lnTo>
                  <a:lnTo>
                    <a:pt x="0" y="894273"/>
                  </a:lnTo>
                  <a:close/>
                </a:path>
              </a:pathLst>
            </a:custGeom>
            <a:solidFill>
              <a:srgbClr val="004AAD">
                <a:alpha val="0"/>
              </a:srgbClr>
            </a:solidFill>
            <a:ln w="12700">
              <a:solidFill>
                <a:srgbClr val="000000"/>
              </a:solidFill>
            </a:ln>
          </p:spPr>
        </p:sp>
        <p:sp>
          <p:nvSpPr>
            <p:cNvPr id="30" name="TextBox 30"/>
            <p:cNvSpPr txBox="1"/>
            <p:nvPr/>
          </p:nvSpPr>
          <p:spPr>
            <a:xfrm>
              <a:off x="0" y="-38100"/>
              <a:ext cx="834123" cy="932371"/>
            </a:xfrm>
            <a:prstGeom prst="rect">
              <a:avLst/>
            </a:prstGeom>
          </p:spPr>
          <p:txBody>
            <a:bodyPr lIns="0" tIns="0" rIns="0" bIns="0" rtlCol="0" anchor="ctr"/>
            <a:lstStyle/>
            <a:p>
              <a:pPr algn="ctr">
                <a:lnSpc>
                  <a:spcPts val="3499"/>
                </a:lnSpc>
              </a:pPr>
              <a:r>
                <a:rPr lang="en-US" sz="2499" b="1">
                  <a:solidFill>
                    <a:srgbClr val="FEFFFE"/>
                  </a:solidFill>
                  <a:latin typeface="Inter Bold"/>
                  <a:ea typeface="Inter Bold"/>
                  <a:cs typeface="Inter Bold"/>
                  <a:sym typeface="Inter Bold"/>
                </a:rPr>
                <a:t>05</a:t>
              </a:r>
            </a:p>
          </p:txBody>
        </p:sp>
      </p:grpSp>
      <p:grpSp>
        <p:nvGrpSpPr>
          <p:cNvPr id="31" name="Group 31"/>
          <p:cNvGrpSpPr/>
          <p:nvPr/>
        </p:nvGrpSpPr>
        <p:grpSpPr>
          <a:xfrm>
            <a:off x="9723029" y="7841512"/>
            <a:ext cx="769953" cy="769953"/>
            <a:chOff x="0" y="0"/>
            <a:chExt cx="1026604" cy="1026604"/>
          </a:xfrm>
        </p:grpSpPr>
        <p:sp>
          <p:nvSpPr>
            <p:cNvPr id="32" name="Freeform 32"/>
            <p:cNvSpPr/>
            <p:nvPr/>
          </p:nvSpPr>
          <p:spPr>
            <a:xfrm>
              <a:off x="0" y="0"/>
              <a:ext cx="1026668" cy="1026668"/>
            </a:xfrm>
            <a:custGeom>
              <a:avLst/>
              <a:gdLst/>
              <a:ahLst/>
              <a:cxnLst/>
              <a:rect l="l" t="t" r="r" b="b"/>
              <a:pathLst>
                <a:path w="1026668" h="1026668">
                  <a:moveTo>
                    <a:pt x="513334" y="0"/>
                  </a:moveTo>
                  <a:cubicBezTo>
                    <a:pt x="229870" y="0"/>
                    <a:pt x="0" y="229870"/>
                    <a:pt x="0" y="513334"/>
                  </a:cubicBezTo>
                  <a:cubicBezTo>
                    <a:pt x="0" y="796798"/>
                    <a:pt x="229870" y="1026668"/>
                    <a:pt x="513334" y="1026668"/>
                  </a:cubicBezTo>
                  <a:cubicBezTo>
                    <a:pt x="796798" y="1026668"/>
                    <a:pt x="1026668" y="796798"/>
                    <a:pt x="1026668" y="513334"/>
                  </a:cubicBezTo>
                  <a:cubicBezTo>
                    <a:pt x="1026668" y="229870"/>
                    <a:pt x="796798" y="0"/>
                    <a:pt x="513334" y="0"/>
                  </a:cubicBezTo>
                  <a:close/>
                </a:path>
              </a:pathLst>
            </a:custGeom>
            <a:solidFill>
              <a:srgbClr val="004AAD">
                <a:alpha val="48627"/>
              </a:srgbClr>
            </a:solidFill>
            <a:ln w="12700">
              <a:solidFill>
                <a:srgbClr val="000000"/>
              </a:solidFill>
            </a:ln>
          </p:spPr>
        </p:sp>
      </p:grpSp>
      <p:grpSp>
        <p:nvGrpSpPr>
          <p:cNvPr id="33" name="Group 33"/>
          <p:cNvGrpSpPr/>
          <p:nvPr/>
        </p:nvGrpSpPr>
        <p:grpSpPr>
          <a:xfrm>
            <a:off x="9795208" y="7963832"/>
            <a:ext cx="697821" cy="575453"/>
            <a:chOff x="0" y="0"/>
            <a:chExt cx="834123" cy="894271"/>
          </a:xfrm>
        </p:grpSpPr>
        <p:sp>
          <p:nvSpPr>
            <p:cNvPr id="34" name="Freeform 34"/>
            <p:cNvSpPr/>
            <p:nvPr/>
          </p:nvSpPr>
          <p:spPr>
            <a:xfrm>
              <a:off x="0" y="0"/>
              <a:ext cx="834120" cy="894272"/>
            </a:xfrm>
            <a:custGeom>
              <a:avLst/>
              <a:gdLst/>
              <a:ahLst/>
              <a:cxnLst/>
              <a:rect l="l" t="t" r="r" b="b"/>
              <a:pathLst>
                <a:path w="834120" h="894272">
                  <a:moveTo>
                    <a:pt x="0" y="0"/>
                  </a:moveTo>
                  <a:lnTo>
                    <a:pt x="834120" y="0"/>
                  </a:lnTo>
                  <a:lnTo>
                    <a:pt x="834120" y="894272"/>
                  </a:lnTo>
                  <a:lnTo>
                    <a:pt x="0" y="894272"/>
                  </a:lnTo>
                  <a:close/>
                </a:path>
              </a:pathLst>
            </a:custGeom>
            <a:solidFill>
              <a:srgbClr val="004AAD">
                <a:alpha val="0"/>
              </a:srgbClr>
            </a:solidFill>
            <a:ln w="12700">
              <a:solidFill>
                <a:srgbClr val="000000"/>
              </a:solidFill>
            </a:ln>
          </p:spPr>
        </p:sp>
        <p:sp>
          <p:nvSpPr>
            <p:cNvPr id="35" name="TextBox 35"/>
            <p:cNvSpPr txBox="1"/>
            <p:nvPr/>
          </p:nvSpPr>
          <p:spPr>
            <a:xfrm>
              <a:off x="0" y="-38100"/>
              <a:ext cx="834123" cy="932371"/>
            </a:xfrm>
            <a:prstGeom prst="rect">
              <a:avLst/>
            </a:prstGeom>
          </p:spPr>
          <p:txBody>
            <a:bodyPr lIns="0" tIns="0" rIns="0" bIns="0" rtlCol="0" anchor="ctr"/>
            <a:lstStyle/>
            <a:p>
              <a:pPr algn="ctr">
                <a:lnSpc>
                  <a:spcPts val="3499"/>
                </a:lnSpc>
              </a:pPr>
              <a:r>
                <a:rPr lang="en-US" sz="2499" b="1">
                  <a:solidFill>
                    <a:srgbClr val="FEFFFE"/>
                  </a:solidFill>
                  <a:latin typeface="Inter Bold"/>
                  <a:ea typeface="Inter Bold"/>
                  <a:cs typeface="Inter Bold"/>
                  <a:sym typeface="Inter Bold"/>
                </a:rPr>
                <a:t>06</a:t>
              </a:r>
            </a:p>
          </p:txBody>
        </p:sp>
      </p:grpSp>
      <p:sp>
        <p:nvSpPr>
          <p:cNvPr id="36" name="TextBox 36"/>
          <p:cNvSpPr txBox="1"/>
          <p:nvPr/>
        </p:nvSpPr>
        <p:spPr>
          <a:xfrm>
            <a:off x="2933064" y="2855174"/>
            <a:ext cx="5089617" cy="569204"/>
          </a:xfrm>
          <a:prstGeom prst="rect">
            <a:avLst/>
          </a:prstGeom>
        </p:spPr>
        <p:txBody>
          <a:bodyPr lIns="0" tIns="0" rIns="0" bIns="0" rtlCol="0" anchor="t">
            <a:spAutoFit/>
          </a:bodyPr>
          <a:lstStyle/>
          <a:p>
            <a:pPr algn="l">
              <a:lnSpc>
                <a:spcPts val="4559"/>
              </a:lnSpc>
            </a:pPr>
            <a:r>
              <a:rPr lang="en-US" sz="3799" b="1" spc="105">
                <a:solidFill>
                  <a:srgbClr val="004AAD">
                    <a:alpha val="81961"/>
                  </a:srgbClr>
                </a:solidFill>
                <a:latin typeface="Arimo Bold"/>
                <a:ea typeface="Arimo Bold"/>
                <a:cs typeface="Arimo Bold"/>
                <a:sym typeface="Arimo Bold"/>
              </a:rPr>
              <a:t>LÝ DO CHỌN ĐỀ TÀI</a:t>
            </a:r>
          </a:p>
        </p:txBody>
      </p:sp>
      <p:sp>
        <p:nvSpPr>
          <p:cNvPr id="37" name="TextBox 37"/>
          <p:cNvSpPr txBox="1"/>
          <p:nvPr/>
        </p:nvSpPr>
        <p:spPr>
          <a:xfrm>
            <a:off x="2933064" y="5418942"/>
            <a:ext cx="4651858" cy="569204"/>
          </a:xfrm>
          <a:prstGeom prst="rect">
            <a:avLst/>
          </a:prstGeom>
        </p:spPr>
        <p:txBody>
          <a:bodyPr lIns="0" tIns="0" rIns="0" bIns="0" rtlCol="0" anchor="t">
            <a:spAutoFit/>
          </a:bodyPr>
          <a:lstStyle/>
          <a:p>
            <a:pPr algn="l">
              <a:lnSpc>
                <a:spcPts val="4559"/>
              </a:lnSpc>
            </a:pPr>
            <a:r>
              <a:rPr lang="en-US" sz="3799" b="1" spc="105">
                <a:solidFill>
                  <a:srgbClr val="004AAD">
                    <a:alpha val="81961"/>
                  </a:srgbClr>
                </a:solidFill>
                <a:latin typeface="Arimo Bold"/>
                <a:ea typeface="Arimo Bold"/>
                <a:cs typeface="Arimo Bold"/>
                <a:sym typeface="Arimo Bold"/>
              </a:rPr>
              <a:t>CƠ SỞ LÝ THUYẾT</a:t>
            </a:r>
          </a:p>
        </p:txBody>
      </p:sp>
      <p:sp>
        <p:nvSpPr>
          <p:cNvPr id="38" name="TextBox 38"/>
          <p:cNvSpPr txBox="1"/>
          <p:nvPr/>
        </p:nvSpPr>
        <p:spPr>
          <a:xfrm>
            <a:off x="2933064" y="7712781"/>
            <a:ext cx="5140938" cy="1198864"/>
          </a:xfrm>
          <a:prstGeom prst="rect">
            <a:avLst/>
          </a:prstGeom>
        </p:spPr>
        <p:txBody>
          <a:bodyPr lIns="0" tIns="0" rIns="0" bIns="0" rtlCol="0" anchor="t">
            <a:spAutoFit/>
          </a:bodyPr>
          <a:lstStyle/>
          <a:p>
            <a:pPr algn="l">
              <a:lnSpc>
                <a:spcPts val="4559"/>
              </a:lnSpc>
            </a:pPr>
            <a:r>
              <a:rPr lang="en-US" sz="3799" b="1" spc="102">
                <a:solidFill>
                  <a:srgbClr val="004AAD">
                    <a:alpha val="81961"/>
                  </a:srgbClr>
                </a:solidFill>
                <a:latin typeface="Arimo Bold"/>
                <a:ea typeface="Arimo Bold"/>
                <a:cs typeface="Arimo Bold"/>
                <a:sym typeface="Arimo Bold"/>
              </a:rPr>
              <a:t>PHÂN TÍCH VÀ THIẾT KẾ HỆ THỐNG</a:t>
            </a:r>
          </a:p>
        </p:txBody>
      </p:sp>
      <p:sp>
        <p:nvSpPr>
          <p:cNvPr id="39" name="TextBox 39"/>
          <p:cNvSpPr txBox="1"/>
          <p:nvPr/>
        </p:nvSpPr>
        <p:spPr>
          <a:xfrm>
            <a:off x="10811327" y="2915448"/>
            <a:ext cx="6668805" cy="569204"/>
          </a:xfrm>
          <a:prstGeom prst="rect">
            <a:avLst/>
          </a:prstGeom>
        </p:spPr>
        <p:txBody>
          <a:bodyPr lIns="0" tIns="0" rIns="0" bIns="0" rtlCol="0" anchor="t">
            <a:spAutoFit/>
          </a:bodyPr>
          <a:lstStyle/>
          <a:p>
            <a:pPr algn="l">
              <a:lnSpc>
                <a:spcPts val="4559"/>
              </a:lnSpc>
            </a:pPr>
            <a:r>
              <a:rPr lang="en-US" sz="3799" b="1" spc="105">
                <a:solidFill>
                  <a:srgbClr val="225686">
                    <a:alpha val="81961"/>
                  </a:srgbClr>
                </a:solidFill>
                <a:latin typeface="Arimo Bold"/>
                <a:ea typeface="Arimo Bold"/>
                <a:cs typeface="Arimo Bold"/>
                <a:sym typeface="Arimo Bold"/>
              </a:rPr>
              <a:t>XÂY DỰNG WEBSITE</a:t>
            </a:r>
          </a:p>
        </p:txBody>
      </p:sp>
      <p:sp>
        <p:nvSpPr>
          <p:cNvPr id="40" name="TextBox 40"/>
          <p:cNvSpPr txBox="1"/>
          <p:nvPr/>
        </p:nvSpPr>
        <p:spPr>
          <a:xfrm>
            <a:off x="10883507" y="5043838"/>
            <a:ext cx="6087142" cy="1198864"/>
          </a:xfrm>
          <a:prstGeom prst="rect">
            <a:avLst/>
          </a:prstGeom>
        </p:spPr>
        <p:txBody>
          <a:bodyPr lIns="0" tIns="0" rIns="0" bIns="0" rtlCol="0" anchor="t">
            <a:spAutoFit/>
          </a:bodyPr>
          <a:lstStyle/>
          <a:p>
            <a:pPr algn="l">
              <a:lnSpc>
                <a:spcPts val="4559"/>
              </a:lnSpc>
            </a:pPr>
            <a:r>
              <a:rPr lang="en-US" sz="3799" b="1" spc="102">
                <a:solidFill>
                  <a:srgbClr val="225686">
                    <a:alpha val="81961"/>
                  </a:srgbClr>
                </a:solidFill>
                <a:latin typeface="Arimo Bold"/>
                <a:ea typeface="Arimo Bold"/>
                <a:cs typeface="Arimo Bold"/>
                <a:sym typeface="Arimo Bold"/>
              </a:rPr>
              <a:t>KẾT LUẬN </a:t>
            </a:r>
          </a:p>
          <a:p>
            <a:pPr algn="l">
              <a:lnSpc>
                <a:spcPts val="4559"/>
              </a:lnSpc>
            </a:pPr>
            <a:r>
              <a:rPr lang="en-US" sz="3799" b="1" spc="105">
                <a:solidFill>
                  <a:srgbClr val="225686">
                    <a:alpha val="81961"/>
                  </a:srgbClr>
                </a:solidFill>
                <a:latin typeface="Arimo Bold"/>
                <a:ea typeface="Arimo Bold"/>
                <a:cs typeface="Arimo Bold"/>
                <a:sym typeface="Arimo Bold"/>
              </a:rPr>
              <a:t>VÀ HƯỚNG PHÁT TRIỂN</a:t>
            </a:r>
          </a:p>
        </p:txBody>
      </p:sp>
      <p:sp>
        <p:nvSpPr>
          <p:cNvPr id="41" name="TextBox 41"/>
          <p:cNvSpPr txBox="1"/>
          <p:nvPr/>
        </p:nvSpPr>
        <p:spPr>
          <a:xfrm>
            <a:off x="11017967" y="7909806"/>
            <a:ext cx="5818222" cy="569204"/>
          </a:xfrm>
          <a:prstGeom prst="rect">
            <a:avLst/>
          </a:prstGeom>
        </p:spPr>
        <p:txBody>
          <a:bodyPr lIns="0" tIns="0" rIns="0" bIns="0" rtlCol="0" anchor="t">
            <a:spAutoFit/>
          </a:bodyPr>
          <a:lstStyle/>
          <a:p>
            <a:pPr algn="l">
              <a:lnSpc>
                <a:spcPts val="4559"/>
              </a:lnSpc>
            </a:pPr>
            <a:r>
              <a:rPr lang="en-US" sz="3799" b="1" spc="105">
                <a:solidFill>
                  <a:srgbClr val="225686">
                    <a:alpha val="81961"/>
                  </a:srgbClr>
                </a:solidFill>
                <a:latin typeface="Arimo Bold"/>
                <a:ea typeface="Arimo Bold"/>
                <a:cs typeface="Arimo Bold"/>
                <a:sym typeface="Arimo Bold"/>
              </a:rPr>
              <a:t>DEMO</a:t>
            </a:r>
          </a:p>
        </p:txBody>
      </p:sp>
      <p:sp>
        <p:nvSpPr>
          <p:cNvPr id="42" name="TextBox 42"/>
          <p:cNvSpPr txBox="1"/>
          <p:nvPr/>
        </p:nvSpPr>
        <p:spPr>
          <a:xfrm>
            <a:off x="17259300" y="9350588"/>
            <a:ext cx="245945" cy="428625"/>
          </a:xfrm>
          <a:prstGeom prst="rect">
            <a:avLst/>
          </a:prstGeom>
        </p:spPr>
        <p:txBody>
          <a:bodyPr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TextBox 4"/>
          <p:cNvSpPr txBox="1"/>
          <p:nvPr/>
        </p:nvSpPr>
        <p:spPr>
          <a:xfrm>
            <a:off x="624575" y="662003"/>
            <a:ext cx="5767785" cy="742918"/>
          </a:xfrm>
          <a:prstGeom prst="rect">
            <a:avLst/>
          </a:prstGeom>
        </p:spPr>
        <p:txBody>
          <a:bodyPr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1.Lí do chọn đề tài</a:t>
            </a:r>
          </a:p>
        </p:txBody>
      </p:sp>
      <p:sp>
        <p:nvSpPr>
          <p:cNvPr id="5" name="TextBox 5"/>
          <p:cNvSpPr txBox="1"/>
          <p:nvPr/>
        </p:nvSpPr>
        <p:spPr>
          <a:xfrm>
            <a:off x="690159" y="1831557"/>
            <a:ext cx="17006131" cy="7873276"/>
          </a:xfrm>
          <a:prstGeom prst="rect">
            <a:avLst/>
          </a:prstGeom>
        </p:spPr>
        <p:txBody>
          <a:bodyPr lIns="0" tIns="0" rIns="0" bIns="0" rtlCol="0" anchor="t">
            <a:spAutoFit/>
          </a:bodyPr>
          <a:lstStyle/>
          <a:p>
            <a:pPr algn="l">
              <a:lnSpc>
                <a:spcPts val="4482"/>
              </a:lnSpc>
              <a:spcBef>
                <a:spcPct val="0"/>
              </a:spcBef>
            </a:pPr>
            <a:r>
              <a:rPr lang="en-US" sz="3735" i="1" spc="100">
                <a:solidFill>
                  <a:srgbClr val="000000"/>
                </a:solidFill>
                <a:latin typeface="Inter Italics"/>
                <a:ea typeface="Inter Italics"/>
                <a:cs typeface="Inter Italics"/>
                <a:sym typeface="Inter Italics"/>
              </a:rPr>
              <a:t>    Người dùng phải đối mặt với quá tải thông tin trên các nền tảng số (Netflix, YouTube, Spotify…).</a:t>
            </a:r>
          </a:p>
          <a:p>
            <a:pPr algn="l">
              <a:lnSpc>
                <a:spcPts val="4482"/>
              </a:lnSpc>
              <a:spcBef>
                <a:spcPct val="0"/>
              </a:spcBef>
            </a:pPr>
            <a:endParaRPr lang="en-US" sz="3735" i="1" spc="100">
              <a:solidFill>
                <a:srgbClr val="000000"/>
              </a:solidFill>
              <a:latin typeface="Inter Italics"/>
              <a:ea typeface="Inter Italics"/>
              <a:cs typeface="Inter Italics"/>
              <a:sym typeface="Inter Italics"/>
            </a:endParaRPr>
          </a:p>
          <a:p>
            <a:pPr algn="l">
              <a:lnSpc>
                <a:spcPts val="4482"/>
              </a:lnSpc>
              <a:spcBef>
                <a:spcPct val="0"/>
              </a:spcBef>
            </a:pPr>
            <a:r>
              <a:rPr lang="en-US" sz="3735" i="1" spc="100">
                <a:solidFill>
                  <a:srgbClr val="000000"/>
                </a:solidFill>
                <a:latin typeface="Inter Italics"/>
                <a:ea typeface="Inter Italics"/>
                <a:cs typeface="Inter Italics"/>
                <a:sym typeface="Inter Italics"/>
              </a:rPr>
              <a:t>    Hệ thống gợi ý giúp cá nhân hóa nội dung, nâng cao trải nghiệm và tiết kiệm thời gian cho người dùng.</a:t>
            </a:r>
          </a:p>
          <a:p>
            <a:pPr algn="l">
              <a:lnSpc>
                <a:spcPts val="4482"/>
              </a:lnSpc>
              <a:spcBef>
                <a:spcPct val="0"/>
              </a:spcBef>
            </a:pPr>
            <a:endParaRPr lang="en-US" sz="3735" i="1" spc="100">
              <a:solidFill>
                <a:srgbClr val="000000"/>
              </a:solidFill>
              <a:latin typeface="Inter Italics"/>
              <a:ea typeface="Inter Italics"/>
              <a:cs typeface="Inter Italics"/>
              <a:sym typeface="Inter Italics"/>
            </a:endParaRPr>
          </a:p>
          <a:p>
            <a:pPr algn="l">
              <a:lnSpc>
                <a:spcPts val="4482"/>
              </a:lnSpc>
              <a:spcBef>
                <a:spcPct val="0"/>
              </a:spcBef>
            </a:pPr>
            <a:r>
              <a:rPr lang="en-US" sz="3735" i="1" spc="100">
                <a:solidFill>
                  <a:srgbClr val="000000"/>
                </a:solidFill>
                <a:latin typeface="Inter Italics"/>
                <a:ea typeface="Inter Italics"/>
                <a:cs typeface="Inter Italics"/>
                <a:sym typeface="Inter Italics"/>
              </a:rPr>
              <a:t>    Recommendation Systems được ứng dụng rộng rãi trong giải trí, thương mại điện tử, giáo dục.</a:t>
            </a:r>
          </a:p>
          <a:p>
            <a:pPr algn="l">
              <a:lnSpc>
                <a:spcPts val="4482"/>
              </a:lnSpc>
              <a:spcBef>
                <a:spcPct val="0"/>
              </a:spcBef>
            </a:pPr>
            <a:endParaRPr lang="en-US" sz="3735" i="1" spc="100">
              <a:solidFill>
                <a:srgbClr val="000000"/>
              </a:solidFill>
              <a:latin typeface="Inter Italics"/>
              <a:ea typeface="Inter Italics"/>
              <a:cs typeface="Inter Italics"/>
              <a:sym typeface="Inter Italics"/>
            </a:endParaRPr>
          </a:p>
          <a:p>
            <a:pPr algn="l">
              <a:lnSpc>
                <a:spcPts val="4482"/>
              </a:lnSpc>
              <a:spcBef>
                <a:spcPct val="0"/>
              </a:spcBef>
            </a:pPr>
            <a:r>
              <a:rPr lang="en-US" sz="3735" i="1" spc="100">
                <a:solidFill>
                  <a:srgbClr val="000000"/>
                </a:solidFill>
                <a:latin typeface="Inter Italics"/>
                <a:ea typeface="Inter Italics"/>
                <a:cs typeface="Inter Italics"/>
                <a:sym typeface="Inter Italics"/>
              </a:rPr>
              <a:t>    Đề tài tập trung nghiên cứu cơ chế, so sánh các phương pháp gợi ý và xây dựng ứng dụng gợi ý phim minh họa.</a:t>
            </a:r>
          </a:p>
          <a:p>
            <a:pPr algn="l">
              <a:lnSpc>
                <a:spcPts val="4482"/>
              </a:lnSpc>
              <a:spcBef>
                <a:spcPct val="0"/>
              </a:spcBef>
            </a:pPr>
            <a:endParaRPr lang="en-US" sz="3735" i="1" spc="100">
              <a:solidFill>
                <a:srgbClr val="000000"/>
              </a:solidFill>
              <a:latin typeface="Inter Italics"/>
              <a:ea typeface="Inter Italics"/>
              <a:cs typeface="Inter Italics"/>
              <a:sym typeface="Inter Italics"/>
            </a:endParaRPr>
          </a:p>
          <a:p>
            <a:pPr algn="l">
              <a:lnSpc>
                <a:spcPts val="4482"/>
              </a:lnSpc>
              <a:spcBef>
                <a:spcPct val="0"/>
              </a:spcBef>
            </a:pPr>
            <a:r>
              <a:rPr lang="en-US" sz="3735" i="1" spc="103">
                <a:solidFill>
                  <a:srgbClr val="000000"/>
                </a:solidFill>
                <a:latin typeface="Inter Italics"/>
                <a:ea typeface="Inter Italics"/>
                <a:cs typeface="Inter Italics"/>
                <a:sym typeface="Inter Italics"/>
              </a:rPr>
              <a:t>    Có tính thực tiễn cao, phù hợp với xu hướng phát triển của công nghệ dữ liệu và AI.</a:t>
            </a:r>
          </a:p>
        </p:txBody>
      </p:sp>
      <p:sp>
        <p:nvSpPr>
          <p:cNvPr id="6" name="TextBox 6"/>
          <p:cNvSpPr txBox="1"/>
          <p:nvPr/>
        </p:nvSpPr>
        <p:spPr>
          <a:xfrm>
            <a:off x="17259300" y="9350588"/>
            <a:ext cx="245945" cy="428625"/>
          </a:xfrm>
          <a:prstGeom prst="rect">
            <a:avLst/>
          </a:prstGeom>
        </p:spPr>
        <p:txBody>
          <a:bodyPr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TextBox 4"/>
          <p:cNvSpPr txBox="1"/>
          <p:nvPr/>
        </p:nvSpPr>
        <p:spPr>
          <a:xfrm>
            <a:off x="690158" y="662003"/>
            <a:ext cx="5710641" cy="742918"/>
          </a:xfrm>
          <a:prstGeom prst="rect">
            <a:avLst/>
          </a:prstGeom>
        </p:spPr>
        <p:txBody>
          <a:bodyPr wrap="square"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2.Cơ sở lý thuyết</a:t>
            </a:r>
          </a:p>
        </p:txBody>
      </p:sp>
      <p:sp>
        <p:nvSpPr>
          <p:cNvPr id="5" name="TextBox 5"/>
          <p:cNvSpPr txBox="1"/>
          <p:nvPr/>
        </p:nvSpPr>
        <p:spPr>
          <a:xfrm>
            <a:off x="3850531" y="1603127"/>
            <a:ext cx="10586939" cy="609575"/>
          </a:xfrm>
          <a:prstGeom prst="rect">
            <a:avLst/>
          </a:prstGeom>
        </p:spPr>
        <p:txBody>
          <a:bodyPr lIns="0" tIns="0" rIns="0" bIns="0" rtlCol="0" anchor="t">
            <a:spAutoFit/>
          </a:bodyPr>
          <a:lstStyle/>
          <a:p>
            <a:pPr algn="ctr">
              <a:lnSpc>
                <a:spcPts val="4798"/>
              </a:lnSpc>
              <a:spcBef>
                <a:spcPct val="0"/>
              </a:spcBef>
            </a:pPr>
            <a:r>
              <a:rPr lang="en-US" sz="3998" b="1" spc="110">
                <a:solidFill>
                  <a:srgbClr val="1800AD"/>
                </a:solidFill>
                <a:latin typeface="Arimo Bold"/>
                <a:ea typeface="Arimo Bold"/>
                <a:cs typeface="Arimo Bold"/>
                <a:sym typeface="Arimo Bold"/>
              </a:rPr>
              <a:t>Hệ thống gợi ý Recommendation System </a:t>
            </a:r>
          </a:p>
        </p:txBody>
      </p:sp>
      <p:sp>
        <p:nvSpPr>
          <p:cNvPr id="6" name="TextBox 6"/>
          <p:cNvSpPr txBox="1"/>
          <p:nvPr/>
        </p:nvSpPr>
        <p:spPr>
          <a:xfrm>
            <a:off x="673726" y="2384153"/>
            <a:ext cx="16940547" cy="7553312"/>
          </a:xfrm>
          <a:prstGeom prst="rect">
            <a:avLst/>
          </a:prstGeom>
        </p:spPr>
        <p:txBody>
          <a:bodyPr lIns="0" tIns="0" rIns="0" bIns="0" rtlCol="0" anchor="t">
            <a:spAutoFit/>
          </a:bodyPr>
          <a:lstStyle/>
          <a:p>
            <a:pPr algn="just">
              <a:lnSpc>
                <a:spcPts val="4954"/>
              </a:lnSpc>
              <a:spcBef>
                <a:spcPct val="0"/>
              </a:spcBef>
            </a:pPr>
            <a:r>
              <a:rPr lang="en-US" sz="4129" i="1" spc="111">
                <a:solidFill>
                  <a:srgbClr val="000000"/>
                </a:solidFill>
                <a:latin typeface="Inter Italics"/>
                <a:ea typeface="Inter Italics"/>
                <a:cs typeface="Inter Italics"/>
                <a:sym typeface="Inter Italics"/>
              </a:rPr>
              <a:t>  </a:t>
            </a:r>
            <a:r>
              <a:rPr lang="en-US" sz="4129" i="1" spc="111">
                <a:solidFill>
                  <a:srgbClr val="004AAD"/>
                </a:solidFill>
                <a:latin typeface="Inter Italics"/>
                <a:ea typeface="Inter Italics"/>
                <a:cs typeface="Inter Italics"/>
                <a:sym typeface="Inter Italics"/>
              </a:rPr>
              <a:t> </a:t>
            </a:r>
            <a:r>
              <a:rPr lang="en-US" sz="4129" b="1" i="1" spc="111">
                <a:solidFill>
                  <a:srgbClr val="004AAD"/>
                </a:solidFill>
                <a:latin typeface="Inter Bold Italics"/>
                <a:ea typeface="Inter Bold Italics"/>
                <a:cs typeface="Inter Bold Italics"/>
                <a:sym typeface="Inter Bold Italics"/>
              </a:rPr>
              <a:t>Recommendation System</a:t>
            </a:r>
            <a:r>
              <a:rPr lang="en-US" sz="4129" i="1" spc="111">
                <a:solidFill>
                  <a:srgbClr val="000000"/>
                </a:solidFill>
                <a:latin typeface="Inter Italics"/>
                <a:ea typeface="Inter Italics"/>
                <a:cs typeface="Inter Italics"/>
                <a:sym typeface="Inter Italics"/>
              </a:rPr>
              <a:t> là hệ thống đề xuất sản phẩm hoặc nội dung phù hợp cho người dùng dựa trên sở thích, hành vi và dữ liệu tương tác, với mục tiêu cá nhân hóa trải nghiệm và giảm tình trạng quá tải thông tin trên các nền tảng số. </a:t>
            </a:r>
          </a:p>
          <a:p>
            <a:pPr algn="just">
              <a:lnSpc>
                <a:spcPts val="4954"/>
              </a:lnSpc>
              <a:spcBef>
                <a:spcPct val="0"/>
              </a:spcBef>
            </a:pPr>
            <a:r>
              <a:rPr lang="en-US" sz="4129" i="1" spc="111">
                <a:solidFill>
                  <a:srgbClr val="000000"/>
                </a:solidFill>
                <a:latin typeface="Inter Italics"/>
                <a:ea typeface="Inter Italics"/>
                <a:cs typeface="Inter Italics"/>
                <a:sym typeface="Inter Italics"/>
              </a:rPr>
              <a:t>   Các phương pháp chính trong hệ thống gợi ý gồm: </a:t>
            </a:r>
          </a:p>
          <a:p>
            <a:pPr algn="just">
              <a:lnSpc>
                <a:spcPts val="4954"/>
              </a:lnSpc>
              <a:spcBef>
                <a:spcPct val="0"/>
              </a:spcBef>
            </a:pPr>
            <a:r>
              <a:rPr lang="en-US" sz="4129" i="1" spc="111">
                <a:solidFill>
                  <a:srgbClr val="000000"/>
                </a:solidFill>
                <a:latin typeface="Inter Italics"/>
                <a:ea typeface="Inter Italics"/>
                <a:cs typeface="Inter Italics"/>
                <a:sym typeface="Inter Italics"/>
              </a:rPr>
              <a:t>     </a:t>
            </a:r>
            <a:r>
              <a:rPr lang="en-US" sz="4129" i="1" spc="111">
                <a:solidFill>
                  <a:srgbClr val="004AAD"/>
                </a:solidFill>
                <a:latin typeface="Inter Italics"/>
                <a:ea typeface="Inter Italics"/>
                <a:cs typeface="Inter Italics"/>
                <a:sym typeface="Inter Italics"/>
              </a:rPr>
              <a:t>Content-Based Filtering</a:t>
            </a:r>
            <a:r>
              <a:rPr lang="en-US" sz="4129" i="1" spc="111">
                <a:solidFill>
                  <a:srgbClr val="000000"/>
                </a:solidFill>
                <a:latin typeface="Inter Italics"/>
                <a:ea typeface="Inter Italics"/>
                <a:cs typeface="Inter Italics"/>
                <a:sym typeface="Inter Italics"/>
              </a:rPr>
              <a:t> đề xuất dựa trên đặc trưng nội dung của sản phẩm mà người dùng đã quan tâm; </a:t>
            </a:r>
          </a:p>
          <a:p>
            <a:pPr algn="just">
              <a:lnSpc>
                <a:spcPts val="4954"/>
              </a:lnSpc>
              <a:spcBef>
                <a:spcPct val="0"/>
              </a:spcBef>
            </a:pPr>
            <a:r>
              <a:rPr lang="en-US" sz="4129" i="1" spc="111">
                <a:solidFill>
                  <a:srgbClr val="000000"/>
                </a:solidFill>
                <a:latin typeface="Inter Italics"/>
                <a:ea typeface="Inter Italics"/>
                <a:cs typeface="Inter Italics"/>
                <a:sym typeface="Inter Italics"/>
              </a:rPr>
              <a:t>     </a:t>
            </a:r>
            <a:r>
              <a:rPr lang="en-US" sz="4129" i="1" spc="111">
                <a:solidFill>
                  <a:srgbClr val="004AAD"/>
                </a:solidFill>
                <a:latin typeface="Inter Italics"/>
                <a:ea typeface="Inter Italics"/>
                <a:cs typeface="Inter Italics"/>
                <a:sym typeface="Inter Italics"/>
              </a:rPr>
              <a:t>Collaborative Filtering</a:t>
            </a:r>
            <a:r>
              <a:rPr lang="en-US" sz="4129" i="1" spc="111">
                <a:solidFill>
                  <a:srgbClr val="000000"/>
                </a:solidFill>
                <a:latin typeface="Inter Italics"/>
                <a:ea typeface="Inter Italics"/>
                <a:cs typeface="Inter Italics"/>
                <a:sym typeface="Inter Italics"/>
              </a:rPr>
              <a:t> đề xuất dựa trên hành vi của cộng đồng người dùng.</a:t>
            </a:r>
          </a:p>
          <a:p>
            <a:pPr algn="just">
              <a:lnSpc>
                <a:spcPts val="4954"/>
              </a:lnSpc>
              <a:spcBef>
                <a:spcPct val="0"/>
              </a:spcBef>
            </a:pPr>
            <a:r>
              <a:rPr lang="en-US" sz="4129" i="1" spc="111">
                <a:solidFill>
                  <a:srgbClr val="000000"/>
                </a:solidFill>
                <a:latin typeface="Inter Italics"/>
                <a:ea typeface="Inter Italics"/>
                <a:cs typeface="Inter Italics"/>
                <a:sym typeface="Inter Italics"/>
              </a:rPr>
              <a:t>     </a:t>
            </a:r>
            <a:r>
              <a:rPr lang="en-US" sz="4129" i="1" spc="111">
                <a:solidFill>
                  <a:srgbClr val="004AAD"/>
                </a:solidFill>
                <a:latin typeface="Inter Italics"/>
                <a:ea typeface="Inter Italics"/>
                <a:cs typeface="Inter Italics"/>
                <a:sym typeface="Inter Italics"/>
              </a:rPr>
              <a:t>Hybrid Recommendation</a:t>
            </a:r>
            <a:r>
              <a:rPr lang="en-US" sz="4129" i="1" spc="111">
                <a:solidFill>
                  <a:srgbClr val="000000"/>
                </a:solidFill>
                <a:latin typeface="Inter Italics"/>
                <a:ea typeface="Inter Italics"/>
                <a:cs typeface="Inter Italics"/>
                <a:sym typeface="Inter Italics"/>
              </a:rPr>
              <a:t> là phương pháp kết hợp nhiều kỹ thuật nhằm nâng cao độ chính xác của gợi ý.</a:t>
            </a:r>
          </a:p>
          <a:p>
            <a:pPr algn="l">
              <a:lnSpc>
                <a:spcPts val="4955"/>
              </a:lnSpc>
              <a:spcBef>
                <a:spcPct val="0"/>
              </a:spcBef>
            </a:pPr>
            <a:endParaRPr lang="en-US" sz="4129" i="1" spc="111">
              <a:solidFill>
                <a:srgbClr val="000000"/>
              </a:solidFill>
              <a:latin typeface="Inter Italics"/>
              <a:ea typeface="Inter Italics"/>
              <a:cs typeface="Inter Italics"/>
              <a:sym typeface="Inter Italics"/>
            </a:endParaRPr>
          </a:p>
        </p:txBody>
      </p:sp>
      <p:sp>
        <p:nvSpPr>
          <p:cNvPr id="7" name="TextBox 7"/>
          <p:cNvSpPr txBox="1"/>
          <p:nvPr/>
        </p:nvSpPr>
        <p:spPr>
          <a:xfrm>
            <a:off x="17259300" y="9350588"/>
            <a:ext cx="245945" cy="428625"/>
          </a:xfrm>
          <a:prstGeom prst="rect">
            <a:avLst/>
          </a:prstGeom>
        </p:spPr>
        <p:txBody>
          <a:bodyPr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TextBox 4"/>
          <p:cNvSpPr txBox="1"/>
          <p:nvPr/>
        </p:nvSpPr>
        <p:spPr>
          <a:xfrm>
            <a:off x="1028700" y="2640324"/>
            <a:ext cx="9623233" cy="7067539"/>
          </a:xfrm>
          <a:prstGeom prst="rect">
            <a:avLst/>
          </a:prstGeom>
        </p:spPr>
        <p:txBody>
          <a:bodyPr lIns="0" tIns="0" rIns="0" bIns="0" rtlCol="0" anchor="t">
            <a:spAutoFit/>
          </a:bodyPr>
          <a:lstStyle/>
          <a:p>
            <a:pPr algn="just">
              <a:lnSpc>
                <a:spcPts val="4319"/>
              </a:lnSpc>
            </a:pPr>
            <a:r>
              <a:rPr lang="en-US" sz="3599" i="1" spc="97">
                <a:solidFill>
                  <a:srgbClr val="000000"/>
                </a:solidFill>
                <a:latin typeface="Inter Italics"/>
                <a:ea typeface="Inter Italics"/>
                <a:cs typeface="Inter Italics"/>
                <a:sym typeface="Inter Italics"/>
              </a:rPr>
              <a:t> ReactJS là thư viện JavaScript do Facebook phát triển, dùng để xây dựng giao diện người dùng cho ứng dụng web.</a:t>
            </a:r>
          </a:p>
          <a:p>
            <a:pPr algn="just">
              <a:lnSpc>
                <a:spcPts val="4319"/>
              </a:lnSpc>
            </a:pPr>
            <a:r>
              <a:rPr lang="en-US" sz="3599" i="1" spc="97">
                <a:solidFill>
                  <a:srgbClr val="000000"/>
                </a:solidFill>
                <a:latin typeface="Inter Italics"/>
                <a:ea typeface="Inter Italics"/>
                <a:cs typeface="Inter Italics"/>
                <a:sym typeface="Inter Italics"/>
              </a:rPr>
              <a:t> </a:t>
            </a:r>
          </a:p>
          <a:p>
            <a:pPr algn="just">
              <a:lnSpc>
                <a:spcPts val="4319"/>
              </a:lnSpc>
            </a:pPr>
            <a:r>
              <a:rPr lang="en-US" sz="3599" i="1" spc="97">
                <a:solidFill>
                  <a:srgbClr val="000000"/>
                </a:solidFill>
                <a:latin typeface="Inter Italics"/>
                <a:ea typeface="Inter Italics"/>
                <a:cs typeface="Inter Italics"/>
                <a:sym typeface="Inter Italics"/>
              </a:rPr>
              <a:t> React chia giao diện thành các component tái sử dụng, sử dụng Virtual DOM để tối ưu hiệu suất và hỗ trợ cú pháp JSX cùng luồng dữ liệu một chiều, giúp quản lý trạng thái hiệu quả. </a:t>
            </a:r>
          </a:p>
          <a:p>
            <a:pPr algn="just">
              <a:lnSpc>
                <a:spcPts val="4319"/>
              </a:lnSpc>
            </a:pPr>
            <a:endParaRPr lang="en-US" sz="3599" i="1" spc="97">
              <a:solidFill>
                <a:srgbClr val="000000"/>
              </a:solidFill>
              <a:latin typeface="Inter Italics"/>
              <a:ea typeface="Inter Italics"/>
              <a:cs typeface="Inter Italics"/>
              <a:sym typeface="Inter Italics"/>
            </a:endParaRPr>
          </a:p>
          <a:p>
            <a:pPr algn="just">
              <a:lnSpc>
                <a:spcPts val="4320"/>
              </a:lnSpc>
            </a:pPr>
            <a:r>
              <a:rPr lang="en-US" sz="3599" i="1" spc="99">
                <a:solidFill>
                  <a:srgbClr val="000000"/>
                </a:solidFill>
                <a:latin typeface="Inter Italics"/>
                <a:ea typeface="Inter Italics"/>
                <a:cs typeface="Inter Italics"/>
                <a:sym typeface="Inter Italics"/>
              </a:rPr>
              <a:t>  Nhờ hiệu suất cao và cộng đồng lớn, React được dùng phổ biến trong phát triển web hiện đại.</a:t>
            </a:r>
          </a:p>
        </p:txBody>
      </p:sp>
      <p:sp>
        <p:nvSpPr>
          <p:cNvPr id="5" name="Freeform 5"/>
          <p:cNvSpPr/>
          <p:nvPr/>
        </p:nvSpPr>
        <p:spPr>
          <a:xfrm>
            <a:off x="11657139" y="3108547"/>
            <a:ext cx="5973567" cy="5320992"/>
          </a:xfrm>
          <a:custGeom>
            <a:avLst/>
            <a:gdLst/>
            <a:ahLst/>
            <a:cxnLst/>
            <a:rect l="l" t="t" r="r" b="b"/>
            <a:pathLst>
              <a:path w="5973567" h="5320992">
                <a:moveTo>
                  <a:pt x="0" y="0"/>
                </a:moveTo>
                <a:lnTo>
                  <a:pt x="5973567" y="0"/>
                </a:lnTo>
                <a:lnTo>
                  <a:pt x="5973567" y="5320992"/>
                </a:lnTo>
                <a:lnTo>
                  <a:pt x="0" y="5320992"/>
                </a:lnTo>
                <a:lnTo>
                  <a:pt x="0" y="0"/>
                </a:lnTo>
                <a:close/>
              </a:path>
            </a:pathLst>
          </a:custGeom>
          <a:blipFill>
            <a:blip r:embed="rId3"/>
            <a:stretch>
              <a:fillRect/>
            </a:stretch>
          </a:blipFill>
        </p:spPr>
      </p:sp>
      <p:sp>
        <p:nvSpPr>
          <p:cNvPr id="6" name="TextBox 6"/>
          <p:cNvSpPr txBox="1"/>
          <p:nvPr/>
        </p:nvSpPr>
        <p:spPr>
          <a:xfrm>
            <a:off x="690158" y="662003"/>
            <a:ext cx="7006041" cy="742918"/>
          </a:xfrm>
          <a:prstGeom prst="rect">
            <a:avLst/>
          </a:prstGeom>
        </p:spPr>
        <p:txBody>
          <a:bodyPr wrap="square"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2.Cơ sở lý thuyết</a:t>
            </a:r>
          </a:p>
        </p:txBody>
      </p:sp>
      <p:sp>
        <p:nvSpPr>
          <p:cNvPr id="7" name="TextBox 7"/>
          <p:cNvSpPr txBox="1"/>
          <p:nvPr/>
        </p:nvSpPr>
        <p:spPr>
          <a:xfrm>
            <a:off x="7974608" y="1507877"/>
            <a:ext cx="2998192" cy="666722"/>
          </a:xfrm>
          <a:prstGeom prst="rect">
            <a:avLst/>
          </a:prstGeom>
        </p:spPr>
        <p:txBody>
          <a:bodyPr wrap="square" lIns="0" tIns="0" rIns="0" bIns="0" rtlCol="0" anchor="t">
            <a:spAutoFit/>
          </a:bodyPr>
          <a:lstStyle/>
          <a:p>
            <a:pPr algn="ctr">
              <a:lnSpc>
                <a:spcPts val="5278"/>
              </a:lnSpc>
              <a:spcBef>
                <a:spcPct val="0"/>
              </a:spcBef>
            </a:pPr>
            <a:r>
              <a:rPr lang="en-US" sz="4398" b="1" spc="121">
                <a:solidFill>
                  <a:srgbClr val="1800AD"/>
                </a:solidFill>
                <a:latin typeface="Inter Bold"/>
                <a:ea typeface="Inter Bold"/>
                <a:cs typeface="Inter Bold"/>
                <a:sym typeface="Inter Bold"/>
              </a:rPr>
              <a:t>ReactJS</a:t>
            </a:r>
          </a:p>
        </p:txBody>
      </p:sp>
      <p:sp>
        <p:nvSpPr>
          <p:cNvPr id="8" name="TextBox 8"/>
          <p:cNvSpPr txBox="1"/>
          <p:nvPr/>
        </p:nvSpPr>
        <p:spPr>
          <a:xfrm>
            <a:off x="17259300" y="9350588"/>
            <a:ext cx="192881" cy="409575"/>
          </a:xfrm>
          <a:prstGeom prst="rect">
            <a:avLst/>
          </a:prstGeom>
        </p:spPr>
        <p:txBody>
          <a:bodyPr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TextBox 4"/>
          <p:cNvSpPr txBox="1"/>
          <p:nvPr/>
        </p:nvSpPr>
        <p:spPr>
          <a:xfrm>
            <a:off x="1028700" y="2212702"/>
            <a:ext cx="9613551" cy="7381864"/>
          </a:xfrm>
          <a:prstGeom prst="rect">
            <a:avLst/>
          </a:prstGeom>
        </p:spPr>
        <p:txBody>
          <a:bodyPr lIns="0" tIns="0" rIns="0" bIns="0" rtlCol="0" anchor="t">
            <a:spAutoFit/>
          </a:bodyPr>
          <a:lstStyle/>
          <a:p>
            <a:pPr algn="just">
              <a:lnSpc>
                <a:spcPts val="4199"/>
              </a:lnSpc>
              <a:spcBef>
                <a:spcPct val="0"/>
              </a:spcBef>
            </a:pPr>
            <a:r>
              <a:rPr lang="en-US" sz="3499" i="1" spc="94">
                <a:solidFill>
                  <a:srgbClr val="000000"/>
                </a:solidFill>
                <a:latin typeface="Inter Italics"/>
                <a:ea typeface="Inter Italics"/>
                <a:cs typeface="Inter Italics"/>
                <a:sym typeface="Inter Italics"/>
              </a:rPr>
              <a:t>   FastAPI là một framework Python hiện đại, hiệu suất cao, dùng để xây dựng Web API dựa trên các chuẩn của Python 3.7+. </a:t>
            </a:r>
          </a:p>
          <a:p>
            <a:pPr algn="just">
              <a:lnSpc>
                <a:spcPts val="4199"/>
              </a:lnSpc>
              <a:spcBef>
                <a:spcPct val="0"/>
              </a:spcBef>
            </a:pPr>
            <a:r>
              <a:rPr lang="en-US" sz="3499" i="1" spc="94">
                <a:solidFill>
                  <a:srgbClr val="000000"/>
                </a:solidFill>
                <a:latin typeface="Inter Italics"/>
                <a:ea typeface="Inter Italics"/>
                <a:cs typeface="Inter Italics"/>
                <a:sym typeface="Inter Italics"/>
              </a:rPr>
              <a:t> </a:t>
            </a:r>
          </a:p>
          <a:p>
            <a:pPr algn="just">
              <a:lnSpc>
                <a:spcPts val="4199"/>
              </a:lnSpc>
              <a:spcBef>
                <a:spcPct val="0"/>
              </a:spcBef>
            </a:pPr>
            <a:r>
              <a:rPr lang="en-US" sz="3499" i="1" spc="94">
                <a:solidFill>
                  <a:srgbClr val="000000"/>
                </a:solidFill>
                <a:latin typeface="Inter Italics"/>
                <a:ea typeface="Inter Italics"/>
                <a:cs typeface="Inter Italics"/>
                <a:sym typeface="Inter Italics"/>
              </a:rPr>
              <a:t>    FastAPI cho phép phát triển và triển khai API nhanh chóng với cú pháp ngắn gọn, dễ đọc, đồng thời tự động sinh tài liệu API và kiểm tra dữ liệu đầu vào. </a:t>
            </a:r>
          </a:p>
          <a:p>
            <a:pPr algn="just">
              <a:lnSpc>
                <a:spcPts val="4199"/>
              </a:lnSpc>
              <a:spcBef>
                <a:spcPct val="0"/>
              </a:spcBef>
            </a:pPr>
            <a:endParaRPr lang="en-US" sz="3499" i="1" spc="94">
              <a:solidFill>
                <a:srgbClr val="000000"/>
              </a:solidFill>
              <a:latin typeface="Inter Italics"/>
              <a:ea typeface="Inter Italics"/>
              <a:cs typeface="Inter Italics"/>
              <a:sym typeface="Inter Italics"/>
            </a:endParaRPr>
          </a:p>
          <a:p>
            <a:pPr algn="just">
              <a:lnSpc>
                <a:spcPts val="4200"/>
              </a:lnSpc>
              <a:spcBef>
                <a:spcPct val="0"/>
              </a:spcBef>
            </a:pPr>
            <a:r>
              <a:rPr lang="en-US" sz="3499" i="1" spc="96">
                <a:solidFill>
                  <a:srgbClr val="000000"/>
                </a:solidFill>
                <a:latin typeface="Inter Italics"/>
                <a:ea typeface="Inter Italics"/>
                <a:cs typeface="Inter Italics"/>
                <a:sym typeface="Inter Italics"/>
              </a:rPr>
              <a:t>    Nhờ tốc độ xử lý cao, khả năng mở rộng tốt và hỗ trợ mạnh cho kiến trúc microservices, FastAPI rất phù hợp cho các dự án cần triển khai nhanh nhưng vẫn đảm bảo chất lượng.</a:t>
            </a:r>
          </a:p>
        </p:txBody>
      </p:sp>
      <p:sp>
        <p:nvSpPr>
          <p:cNvPr id="5" name="Freeform 5"/>
          <p:cNvSpPr/>
          <p:nvPr/>
        </p:nvSpPr>
        <p:spPr>
          <a:xfrm>
            <a:off x="10902342" y="2524187"/>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3"/>
            <a:stretch>
              <a:fillRect/>
            </a:stretch>
          </a:blipFill>
        </p:spPr>
      </p:sp>
      <p:sp>
        <p:nvSpPr>
          <p:cNvPr id="6" name="TextBox 6"/>
          <p:cNvSpPr txBox="1"/>
          <p:nvPr/>
        </p:nvSpPr>
        <p:spPr>
          <a:xfrm>
            <a:off x="690158" y="662003"/>
            <a:ext cx="6244041" cy="742918"/>
          </a:xfrm>
          <a:prstGeom prst="rect">
            <a:avLst/>
          </a:prstGeom>
        </p:spPr>
        <p:txBody>
          <a:bodyPr wrap="square"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2.Cơ sở lý thuyết</a:t>
            </a:r>
          </a:p>
        </p:txBody>
      </p:sp>
      <p:sp>
        <p:nvSpPr>
          <p:cNvPr id="7" name="TextBox 7"/>
          <p:cNvSpPr txBox="1"/>
          <p:nvPr/>
        </p:nvSpPr>
        <p:spPr>
          <a:xfrm>
            <a:off x="6766620" y="1507877"/>
            <a:ext cx="5120580" cy="558936"/>
          </a:xfrm>
          <a:prstGeom prst="rect">
            <a:avLst/>
          </a:prstGeom>
        </p:spPr>
        <p:txBody>
          <a:bodyPr wrap="square" lIns="0" tIns="0" rIns="0" bIns="0" rtlCol="0" anchor="t">
            <a:spAutoFit/>
          </a:bodyPr>
          <a:lstStyle/>
          <a:p>
            <a:pPr algn="ctr">
              <a:lnSpc>
                <a:spcPts val="4558"/>
              </a:lnSpc>
              <a:spcBef>
                <a:spcPct val="0"/>
              </a:spcBef>
            </a:pPr>
            <a:r>
              <a:rPr lang="en-US" sz="3798" b="1" spc="105">
                <a:solidFill>
                  <a:srgbClr val="1800AD"/>
                </a:solidFill>
                <a:latin typeface="Inter Bold"/>
                <a:ea typeface="Inter Bold"/>
                <a:cs typeface="Inter Bold"/>
                <a:sym typeface="Inter Bold"/>
              </a:rPr>
              <a:t>FastAPI Framework</a:t>
            </a:r>
          </a:p>
        </p:txBody>
      </p:sp>
      <p:sp>
        <p:nvSpPr>
          <p:cNvPr id="8" name="TextBox 8"/>
          <p:cNvSpPr txBox="1"/>
          <p:nvPr/>
        </p:nvSpPr>
        <p:spPr>
          <a:xfrm>
            <a:off x="17259300" y="9350588"/>
            <a:ext cx="192881" cy="409575"/>
          </a:xfrm>
          <a:prstGeom prst="rect">
            <a:avLst/>
          </a:prstGeom>
        </p:spPr>
        <p:txBody>
          <a:bodyPr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TextBox 4"/>
          <p:cNvSpPr txBox="1"/>
          <p:nvPr/>
        </p:nvSpPr>
        <p:spPr>
          <a:xfrm>
            <a:off x="690159" y="2260329"/>
            <a:ext cx="10958832" cy="7677138"/>
          </a:xfrm>
          <a:prstGeom prst="rect">
            <a:avLst/>
          </a:prstGeom>
        </p:spPr>
        <p:txBody>
          <a:bodyPr lIns="0" tIns="0" rIns="0" bIns="0" rtlCol="0" anchor="t">
            <a:spAutoFit/>
          </a:bodyPr>
          <a:lstStyle/>
          <a:p>
            <a:pPr algn="just">
              <a:lnSpc>
                <a:spcPts val="4678"/>
              </a:lnSpc>
              <a:spcBef>
                <a:spcPct val="0"/>
              </a:spcBef>
            </a:pPr>
            <a:r>
              <a:rPr lang="en-US" sz="3898" i="1" spc="105">
                <a:solidFill>
                  <a:srgbClr val="000000"/>
                </a:solidFill>
                <a:latin typeface="Inter Italics"/>
                <a:ea typeface="Inter Italics"/>
                <a:cs typeface="Inter Italics"/>
                <a:sym typeface="Inter Italics"/>
              </a:rPr>
              <a:t>    PostgreSQL là hệ quản trị cơ sở dữ liệu quan hệ – đối tượng mã nguồn mở, mạnh mẽ và tuân thủ chặt chẽ các tiêu chuẩn SQL. </a:t>
            </a:r>
          </a:p>
          <a:p>
            <a:pPr algn="just">
              <a:lnSpc>
                <a:spcPts val="4678"/>
              </a:lnSpc>
              <a:spcBef>
                <a:spcPct val="0"/>
              </a:spcBef>
            </a:pPr>
            <a:r>
              <a:rPr lang="en-US" sz="3898" i="1" spc="105">
                <a:solidFill>
                  <a:srgbClr val="000000"/>
                </a:solidFill>
                <a:latin typeface="Inter Italics"/>
                <a:ea typeface="Inter Italics"/>
                <a:cs typeface="Inter Italics"/>
                <a:sym typeface="Inter Italics"/>
              </a:rPr>
              <a:t>    Hệ thống có khả năng mở rộng cao, xử lý tốt khối lượng dữ liệu lớn và nhiều người dùng đồng thời, phù hợp cho các ứng dụng từ nhỏ đến hệ thống doanh nghiệp và dịch vụ web quy mô lớn.</a:t>
            </a:r>
          </a:p>
          <a:p>
            <a:pPr algn="just">
              <a:lnSpc>
                <a:spcPts val="4678"/>
              </a:lnSpc>
              <a:spcBef>
                <a:spcPct val="0"/>
              </a:spcBef>
            </a:pPr>
            <a:r>
              <a:rPr lang="en-US" sz="3898" i="1" spc="107">
                <a:solidFill>
                  <a:srgbClr val="000000"/>
                </a:solidFill>
                <a:latin typeface="Inter Italics"/>
                <a:ea typeface="Inter Italics"/>
                <a:cs typeface="Inter Italics"/>
                <a:sym typeface="Inter Italics"/>
              </a:rPr>
              <a:t>   PostgreSQL hỗ trợ truy vấn phức tạp, giao dịch an toàn với MVCC, nhiều kiểu dữ liệu đa dạng, cùng các cơ chế tối ưu hiệu năng như lập chỉ mục nâng cao, truy vấn song song và phân vùng bảng. </a:t>
            </a:r>
          </a:p>
        </p:txBody>
      </p:sp>
      <p:sp>
        <p:nvSpPr>
          <p:cNvPr id="5" name="Freeform 5"/>
          <p:cNvSpPr/>
          <p:nvPr/>
        </p:nvSpPr>
        <p:spPr>
          <a:xfrm>
            <a:off x="12105202" y="3347418"/>
            <a:ext cx="4883594" cy="5038278"/>
          </a:xfrm>
          <a:custGeom>
            <a:avLst/>
            <a:gdLst/>
            <a:ahLst/>
            <a:cxnLst/>
            <a:rect l="l" t="t" r="r" b="b"/>
            <a:pathLst>
              <a:path w="4883594" h="5038278">
                <a:moveTo>
                  <a:pt x="0" y="0"/>
                </a:moveTo>
                <a:lnTo>
                  <a:pt x="4883594" y="0"/>
                </a:lnTo>
                <a:lnTo>
                  <a:pt x="4883594" y="5038278"/>
                </a:lnTo>
                <a:lnTo>
                  <a:pt x="0" y="5038278"/>
                </a:lnTo>
                <a:lnTo>
                  <a:pt x="0" y="0"/>
                </a:lnTo>
                <a:close/>
              </a:path>
            </a:pathLst>
          </a:custGeom>
          <a:blipFill>
            <a:blip r:embed="rId3"/>
            <a:stretch>
              <a:fillRect/>
            </a:stretch>
          </a:blipFill>
        </p:spPr>
      </p:sp>
      <p:sp>
        <p:nvSpPr>
          <p:cNvPr id="6" name="TextBox 6"/>
          <p:cNvSpPr txBox="1"/>
          <p:nvPr/>
        </p:nvSpPr>
        <p:spPr>
          <a:xfrm>
            <a:off x="690158" y="662003"/>
            <a:ext cx="5939241" cy="742918"/>
          </a:xfrm>
          <a:prstGeom prst="rect">
            <a:avLst/>
          </a:prstGeom>
        </p:spPr>
        <p:txBody>
          <a:bodyPr wrap="square"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2.Cơ sở lý thuyết</a:t>
            </a:r>
          </a:p>
        </p:txBody>
      </p:sp>
      <p:sp>
        <p:nvSpPr>
          <p:cNvPr id="7" name="TextBox 7"/>
          <p:cNvSpPr txBox="1"/>
          <p:nvPr/>
        </p:nvSpPr>
        <p:spPr>
          <a:xfrm>
            <a:off x="4802039" y="1603128"/>
            <a:ext cx="9142561" cy="564257"/>
          </a:xfrm>
          <a:prstGeom prst="rect">
            <a:avLst/>
          </a:prstGeom>
        </p:spPr>
        <p:txBody>
          <a:bodyPr wrap="square" lIns="0" tIns="0" rIns="0" bIns="0" rtlCol="0" anchor="t">
            <a:spAutoFit/>
          </a:bodyPr>
          <a:lstStyle/>
          <a:p>
            <a:pPr algn="ctr">
              <a:lnSpc>
                <a:spcPts val="4438"/>
              </a:lnSpc>
              <a:spcBef>
                <a:spcPct val="0"/>
              </a:spcBef>
            </a:pPr>
            <a:r>
              <a:rPr lang="en-US" sz="3699" b="1" spc="102">
                <a:solidFill>
                  <a:srgbClr val="1800AD"/>
                </a:solidFill>
                <a:latin typeface="Inter Bold"/>
                <a:ea typeface="Inter Bold"/>
                <a:cs typeface="Inter Bold"/>
                <a:sym typeface="Inter Bold"/>
              </a:rPr>
              <a:t>Hệ quản trị cơ sở dữ liệu PostgreSQL</a:t>
            </a:r>
          </a:p>
        </p:txBody>
      </p:sp>
      <p:sp>
        <p:nvSpPr>
          <p:cNvPr id="8" name="TextBox 8"/>
          <p:cNvSpPr txBox="1"/>
          <p:nvPr/>
        </p:nvSpPr>
        <p:spPr>
          <a:xfrm>
            <a:off x="17259300" y="9350588"/>
            <a:ext cx="192881" cy="409575"/>
          </a:xfrm>
          <a:prstGeom prst="rect">
            <a:avLst/>
          </a:prstGeom>
        </p:spPr>
        <p:txBody>
          <a:bodyPr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TextBox 4"/>
          <p:cNvSpPr txBox="1"/>
          <p:nvPr/>
        </p:nvSpPr>
        <p:spPr>
          <a:xfrm>
            <a:off x="1028700" y="1842716"/>
            <a:ext cx="9410054" cy="8229578"/>
          </a:xfrm>
          <a:prstGeom prst="rect">
            <a:avLst/>
          </a:prstGeom>
        </p:spPr>
        <p:txBody>
          <a:bodyPr lIns="0" tIns="0" rIns="0" bIns="0" rtlCol="0" anchor="t">
            <a:spAutoFit/>
          </a:bodyPr>
          <a:lstStyle/>
          <a:p>
            <a:pPr algn="just">
              <a:lnSpc>
                <a:spcPts val="4080"/>
              </a:lnSpc>
              <a:spcBef>
                <a:spcPct val="0"/>
              </a:spcBef>
            </a:pPr>
            <a:r>
              <a:rPr lang="en-US" sz="3399" i="1" spc="93">
                <a:solidFill>
                  <a:srgbClr val="000000"/>
                </a:solidFill>
                <a:latin typeface="Inter Italics"/>
                <a:ea typeface="Inter Italics"/>
                <a:cs typeface="Inter Italics"/>
                <a:sym typeface="Inter Italics"/>
              </a:rPr>
              <a:t>Hệ thống được thiết kế theo kiến trúc 3 tầng:</a:t>
            </a:r>
          </a:p>
          <a:p>
            <a:pPr algn="just">
              <a:lnSpc>
                <a:spcPts val="4080"/>
              </a:lnSpc>
              <a:spcBef>
                <a:spcPct val="0"/>
              </a:spcBef>
            </a:pPr>
            <a:r>
              <a:rPr lang="en-US" sz="3399" i="1" spc="93">
                <a:solidFill>
                  <a:srgbClr val="000000"/>
                </a:solidFill>
                <a:latin typeface="Inter Italics"/>
                <a:ea typeface="Inter Italics"/>
                <a:cs typeface="Inter Italics"/>
                <a:sym typeface="Inter Italics"/>
              </a:rPr>
              <a:t>   Frontend (Client)</a:t>
            </a:r>
          </a:p>
          <a:p>
            <a:pPr algn="just">
              <a:lnSpc>
                <a:spcPts val="4080"/>
              </a:lnSpc>
              <a:spcBef>
                <a:spcPct val="0"/>
              </a:spcBef>
            </a:pPr>
            <a:r>
              <a:rPr lang="en-US" sz="3399" i="1" spc="93">
                <a:solidFill>
                  <a:srgbClr val="000000"/>
                </a:solidFill>
                <a:latin typeface="Inter Italics"/>
                <a:ea typeface="Inter Italics"/>
                <a:cs typeface="Inter Italics"/>
                <a:sym typeface="Inter Italics"/>
              </a:rPr>
              <a:t>Hiển thị danh sách phim, tìm kiếm, gợi ý</a:t>
            </a:r>
          </a:p>
          <a:p>
            <a:pPr algn="just">
              <a:lnSpc>
                <a:spcPts val="4080"/>
              </a:lnSpc>
              <a:spcBef>
                <a:spcPct val="0"/>
              </a:spcBef>
            </a:pPr>
            <a:r>
              <a:rPr lang="en-US" sz="3399" i="1" spc="93">
                <a:solidFill>
                  <a:srgbClr val="000000"/>
                </a:solidFill>
                <a:latin typeface="Inter Italics"/>
                <a:ea typeface="Inter Italics"/>
                <a:cs typeface="Inter Italics"/>
                <a:sym typeface="Inter Italics"/>
              </a:rPr>
              <a:t>Thu thập tương tác người dùng (like, rating, comment)</a:t>
            </a:r>
          </a:p>
          <a:p>
            <a:pPr algn="just">
              <a:lnSpc>
                <a:spcPts val="4080"/>
              </a:lnSpc>
              <a:spcBef>
                <a:spcPct val="0"/>
              </a:spcBef>
            </a:pPr>
            <a:r>
              <a:rPr lang="en-US" sz="3399" i="1" spc="93">
                <a:solidFill>
                  <a:srgbClr val="000000"/>
                </a:solidFill>
                <a:latin typeface="Inter Italics"/>
                <a:ea typeface="Inter Italics"/>
                <a:cs typeface="Inter Italics"/>
                <a:sym typeface="Inter Italics"/>
              </a:rPr>
              <a:t>   Backend (API – FastAPI)</a:t>
            </a:r>
          </a:p>
          <a:p>
            <a:pPr algn="just">
              <a:lnSpc>
                <a:spcPts val="4080"/>
              </a:lnSpc>
              <a:spcBef>
                <a:spcPct val="0"/>
              </a:spcBef>
            </a:pPr>
            <a:r>
              <a:rPr lang="en-US" sz="3399" i="1" spc="93">
                <a:solidFill>
                  <a:srgbClr val="000000"/>
                </a:solidFill>
                <a:latin typeface="Inter Italics"/>
                <a:ea typeface="Inter Italics"/>
                <a:cs typeface="Inter Italics"/>
                <a:sym typeface="Inter Italics"/>
              </a:rPr>
              <a:t>Xử lý logic nghiệp vụ và xác thực người dùng</a:t>
            </a:r>
          </a:p>
          <a:p>
            <a:pPr algn="just">
              <a:lnSpc>
                <a:spcPts val="4080"/>
              </a:lnSpc>
              <a:spcBef>
                <a:spcPct val="0"/>
              </a:spcBef>
            </a:pPr>
            <a:r>
              <a:rPr lang="en-US" sz="3399" i="1" spc="93">
                <a:solidFill>
                  <a:srgbClr val="000000"/>
                </a:solidFill>
                <a:latin typeface="Inter Italics"/>
                <a:ea typeface="Inter Italics"/>
                <a:cs typeface="Inter Italics"/>
                <a:sym typeface="Inter Italics"/>
              </a:rPr>
              <a:t>Cung cấp API REST cho frontend</a:t>
            </a:r>
          </a:p>
          <a:p>
            <a:pPr algn="just">
              <a:lnSpc>
                <a:spcPts val="4080"/>
              </a:lnSpc>
              <a:spcBef>
                <a:spcPct val="0"/>
              </a:spcBef>
            </a:pPr>
            <a:r>
              <a:rPr lang="en-US" sz="3399" i="1" spc="93">
                <a:solidFill>
                  <a:srgbClr val="000000"/>
                </a:solidFill>
                <a:latin typeface="Inter Italics"/>
                <a:ea typeface="Inter Italics"/>
                <a:cs typeface="Inter Italics"/>
                <a:sym typeface="Inter Italics"/>
              </a:rPr>
              <a:t>Thực thi dịch vụ gợi ý phim</a:t>
            </a:r>
          </a:p>
          <a:p>
            <a:pPr algn="just">
              <a:lnSpc>
                <a:spcPts val="4080"/>
              </a:lnSpc>
              <a:spcBef>
                <a:spcPct val="0"/>
              </a:spcBef>
            </a:pPr>
            <a:r>
              <a:rPr lang="en-US" sz="3399" i="1" spc="93">
                <a:solidFill>
                  <a:srgbClr val="000000"/>
                </a:solidFill>
                <a:latin typeface="Inter Italics"/>
                <a:ea typeface="Inter Italics"/>
                <a:cs typeface="Inter Italics"/>
                <a:sym typeface="Inter Italics"/>
              </a:rPr>
              <a:t>   Tầng dữ liệu &amp; mô hình</a:t>
            </a:r>
          </a:p>
          <a:p>
            <a:pPr algn="just">
              <a:lnSpc>
                <a:spcPts val="4080"/>
              </a:lnSpc>
              <a:spcBef>
                <a:spcPct val="0"/>
              </a:spcBef>
            </a:pPr>
            <a:r>
              <a:rPr lang="en-US" sz="3399" i="1" spc="93">
                <a:solidFill>
                  <a:srgbClr val="000000"/>
                </a:solidFill>
                <a:latin typeface="Inter Italics"/>
                <a:ea typeface="Inter Italics"/>
                <a:cs typeface="Inter Italics"/>
                <a:sym typeface="Inter Italics"/>
              </a:rPr>
              <a:t>PostgreSQL lưu trữ dữ liệu phim và tương tác</a:t>
            </a:r>
          </a:p>
          <a:p>
            <a:pPr algn="just">
              <a:lnSpc>
                <a:spcPts val="4080"/>
              </a:lnSpc>
              <a:spcBef>
                <a:spcPct val="0"/>
              </a:spcBef>
            </a:pPr>
            <a:r>
              <a:rPr lang="en-US" sz="3399" i="1" spc="93">
                <a:solidFill>
                  <a:srgbClr val="000000"/>
                </a:solidFill>
                <a:latin typeface="Inter Italics"/>
                <a:ea typeface="Inter Italics"/>
                <a:cs typeface="Inter Italics"/>
                <a:sym typeface="Inter Italics"/>
              </a:rPr>
              <a:t>Mô hình gợi ý được huấn luyện và nạp sẵn khi hệ thống chạy</a:t>
            </a:r>
          </a:p>
        </p:txBody>
      </p:sp>
      <p:sp>
        <p:nvSpPr>
          <p:cNvPr id="5" name="Freeform 5"/>
          <p:cNvSpPr/>
          <p:nvPr/>
        </p:nvSpPr>
        <p:spPr>
          <a:xfrm>
            <a:off x="11583802" y="1727684"/>
            <a:ext cx="5636236" cy="8459642"/>
          </a:xfrm>
          <a:custGeom>
            <a:avLst/>
            <a:gdLst/>
            <a:ahLst/>
            <a:cxnLst/>
            <a:rect l="l" t="t" r="r" b="b"/>
            <a:pathLst>
              <a:path w="5636236" h="8459642">
                <a:moveTo>
                  <a:pt x="0" y="0"/>
                </a:moveTo>
                <a:lnTo>
                  <a:pt x="5636237" y="0"/>
                </a:lnTo>
                <a:lnTo>
                  <a:pt x="5636237" y="8459642"/>
                </a:lnTo>
                <a:lnTo>
                  <a:pt x="0" y="8459642"/>
                </a:lnTo>
                <a:lnTo>
                  <a:pt x="0" y="0"/>
                </a:lnTo>
                <a:close/>
              </a:path>
            </a:pathLst>
          </a:custGeom>
          <a:blipFill>
            <a:blip r:embed="rId3"/>
            <a:stretch>
              <a:fillRect/>
            </a:stretch>
          </a:blipFill>
        </p:spPr>
      </p:sp>
      <p:sp>
        <p:nvSpPr>
          <p:cNvPr id="6" name="TextBox 6"/>
          <p:cNvSpPr txBox="1"/>
          <p:nvPr/>
        </p:nvSpPr>
        <p:spPr>
          <a:xfrm>
            <a:off x="0" y="662003"/>
            <a:ext cx="11583802" cy="742918"/>
          </a:xfrm>
          <a:prstGeom prst="rect">
            <a:avLst/>
          </a:prstGeom>
        </p:spPr>
        <p:txBody>
          <a:bodyPr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3.Phân tích và thiết kế hệ thống</a:t>
            </a:r>
          </a:p>
        </p:txBody>
      </p:sp>
      <p:sp>
        <p:nvSpPr>
          <p:cNvPr id="7" name="TextBox 7"/>
          <p:cNvSpPr txBox="1"/>
          <p:nvPr/>
        </p:nvSpPr>
        <p:spPr>
          <a:xfrm>
            <a:off x="17437825" y="9662719"/>
            <a:ext cx="192881" cy="409575"/>
          </a:xfrm>
          <a:prstGeom prst="rect">
            <a:avLst/>
          </a:prstGeom>
        </p:spPr>
        <p:txBody>
          <a:bodyPr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90159" y="1507877"/>
            <a:ext cx="16940547" cy="0"/>
          </a:xfrm>
          <a:prstGeom prst="line">
            <a:avLst/>
          </a:prstGeom>
          <a:ln w="38100" cap="flat">
            <a:solidFill>
              <a:srgbClr val="225686"/>
            </a:solidFill>
            <a:prstDash val="solid"/>
            <a:headEnd type="none" w="sm" len="sm"/>
            <a:tailEnd type="none" w="sm" len="sm"/>
          </a:ln>
        </p:spPr>
      </p:sp>
      <p:sp>
        <p:nvSpPr>
          <p:cNvPr id="3" name="Freeform 3"/>
          <p:cNvSpPr/>
          <p:nvPr/>
        </p:nvSpPr>
        <p:spPr>
          <a:xfrm>
            <a:off x="16346886" y="121102"/>
            <a:ext cx="1283820" cy="1283820"/>
          </a:xfrm>
          <a:custGeom>
            <a:avLst/>
            <a:gdLst/>
            <a:ahLst/>
            <a:cxnLst/>
            <a:rect l="l" t="t" r="r" b="b"/>
            <a:pathLst>
              <a:path w="1283820" h="1283820">
                <a:moveTo>
                  <a:pt x="0" y="0"/>
                </a:moveTo>
                <a:lnTo>
                  <a:pt x="1283820" y="0"/>
                </a:lnTo>
                <a:lnTo>
                  <a:pt x="1283820" y="1283820"/>
                </a:lnTo>
                <a:lnTo>
                  <a:pt x="0" y="1283820"/>
                </a:lnTo>
                <a:lnTo>
                  <a:pt x="0" y="0"/>
                </a:lnTo>
                <a:close/>
              </a:path>
            </a:pathLst>
          </a:custGeom>
          <a:blipFill>
            <a:blip r:embed="rId2"/>
            <a:stretch>
              <a:fillRect/>
            </a:stretch>
          </a:blipFill>
        </p:spPr>
      </p:sp>
      <p:sp>
        <p:nvSpPr>
          <p:cNvPr id="4" name="Freeform 4"/>
          <p:cNvSpPr/>
          <p:nvPr/>
        </p:nvSpPr>
        <p:spPr>
          <a:xfrm>
            <a:off x="1393434" y="1834997"/>
            <a:ext cx="15501133" cy="6917381"/>
          </a:xfrm>
          <a:custGeom>
            <a:avLst/>
            <a:gdLst/>
            <a:ahLst/>
            <a:cxnLst/>
            <a:rect l="l" t="t" r="r" b="b"/>
            <a:pathLst>
              <a:path w="15501133" h="6917381">
                <a:moveTo>
                  <a:pt x="0" y="0"/>
                </a:moveTo>
                <a:lnTo>
                  <a:pt x="15501132" y="0"/>
                </a:lnTo>
                <a:lnTo>
                  <a:pt x="15501132" y="6917381"/>
                </a:lnTo>
                <a:lnTo>
                  <a:pt x="0" y="6917381"/>
                </a:lnTo>
                <a:lnTo>
                  <a:pt x="0" y="0"/>
                </a:lnTo>
                <a:close/>
              </a:path>
            </a:pathLst>
          </a:custGeom>
          <a:blipFill>
            <a:blip r:embed="rId3"/>
            <a:stretch>
              <a:fillRect/>
            </a:stretch>
          </a:blipFill>
        </p:spPr>
      </p:sp>
      <p:sp>
        <p:nvSpPr>
          <p:cNvPr id="5" name="TextBox 5"/>
          <p:cNvSpPr txBox="1"/>
          <p:nvPr/>
        </p:nvSpPr>
        <p:spPr>
          <a:xfrm>
            <a:off x="0" y="662003"/>
            <a:ext cx="8165715" cy="742918"/>
          </a:xfrm>
          <a:prstGeom prst="rect">
            <a:avLst/>
          </a:prstGeom>
        </p:spPr>
        <p:txBody>
          <a:bodyPr lIns="0" tIns="0" rIns="0" bIns="0" rtlCol="0" anchor="t">
            <a:spAutoFit/>
          </a:bodyPr>
          <a:lstStyle/>
          <a:p>
            <a:pPr algn="ctr">
              <a:lnSpc>
                <a:spcPts val="5999"/>
              </a:lnSpc>
              <a:spcBef>
                <a:spcPct val="0"/>
              </a:spcBef>
            </a:pPr>
            <a:r>
              <a:rPr lang="en-US" sz="4998" b="1" spc="138">
                <a:solidFill>
                  <a:srgbClr val="1800AD"/>
                </a:solidFill>
                <a:latin typeface="Inter Bold"/>
                <a:ea typeface="Inter Bold"/>
                <a:cs typeface="Inter Bold"/>
                <a:sym typeface="Inter Bold"/>
              </a:rPr>
              <a:t>4.Xây dựng Website</a:t>
            </a:r>
          </a:p>
        </p:txBody>
      </p:sp>
      <p:sp>
        <p:nvSpPr>
          <p:cNvPr id="6" name="TextBox 6"/>
          <p:cNvSpPr txBox="1"/>
          <p:nvPr/>
        </p:nvSpPr>
        <p:spPr>
          <a:xfrm>
            <a:off x="6975574" y="9060448"/>
            <a:ext cx="4835426" cy="584327"/>
          </a:xfrm>
          <a:prstGeom prst="rect">
            <a:avLst/>
          </a:prstGeom>
        </p:spPr>
        <p:txBody>
          <a:bodyPr wrap="square" lIns="0" tIns="0" rIns="0" bIns="0" rtlCol="0" anchor="t">
            <a:spAutoFit/>
          </a:bodyPr>
          <a:lstStyle/>
          <a:p>
            <a:pPr algn="ctr">
              <a:lnSpc>
                <a:spcPts val="4798"/>
              </a:lnSpc>
              <a:spcBef>
                <a:spcPct val="0"/>
              </a:spcBef>
            </a:pPr>
            <a:r>
              <a:rPr lang="en-US" sz="3998" b="1" spc="110">
                <a:solidFill>
                  <a:srgbClr val="000000"/>
                </a:solidFill>
                <a:latin typeface="Inter Bold"/>
                <a:ea typeface="Inter Bold"/>
                <a:cs typeface="Inter Bold"/>
                <a:sym typeface="Inter Bold"/>
              </a:rPr>
              <a:t>Trang đăng nhập</a:t>
            </a:r>
          </a:p>
        </p:txBody>
      </p:sp>
      <p:sp>
        <p:nvSpPr>
          <p:cNvPr id="7" name="TextBox 7"/>
          <p:cNvSpPr txBox="1"/>
          <p:nvPr/>
        </p:nvSpPr>
        <p:spPr>
          <a:xfrm>
            <a:off x="17437825" y="9446185"/>
            <a:ext cx="192881" cy="409575"/>
          </a:xfrm>
          <a:prstGeom prst="rect">
            <a:avLst/>
          </a:prstGeom>
        </p:spPr>
        <p:txBody>
          <a:bodyPr lIns="0" tIns="0" rIns="0" bIns="0" rtlCol="0" anchor="t">
            <a:spAutoFit/>
          </a:bodyPr>
          <a:lstStyle/>
          <a:p>
            <a:pPr algn="l">
              <a:lnSpc>
                <a:spcPts val="3120"/>
              </a:lnSpc>
            </a:pPr>
            <a:r>
              <a:rPr lang="en-US" sz="2600" b="1" spc="72">
                <a:solidFill>
                  <a:srgbClr val="276399"/>
                </a:solidFill>
                <a:latin typeface="Arimo Bold"/>
                <a:ea typeface="Arimo Bold"/>
                <a:cs typeface="Arimo Bold"/>
                <a:sym typeface="Arimo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1095</Words>
  <Application>Microsoft Office PowerPoint</Application>
  <PresentationFormat>Custom</PresentationFormat>
  <Paragraphs>110</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Baloo</vt:lpstr>
      <vt:lpstr>Inter Italics</vt:lpstr>
      <vt:lpstr>Inter Bold</vt:lpstr>
      <vt:lpstr>Arial</vt:lpstr>
      <vt:lpstr>Arimo Italics</vt:lpstr>
      <vt:lpstr>Arimo Bold</vt:lpstr>
      <vt:lpstr>Calibri</vt:lpstr>
      <vt:lpstr>Inter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dc:title>
  <cp:lastModifiedBy>Tran Thi Yen Nhi</cp:lastModifiedBy>
  <cp:revision>3</cp:revision>
  <dcterms:created xsi:type="dcterms:W3CDTF">2006-08-16T00:00:00Z</dcterms:created>
  <dcterms:modified xsi:type="dcterms:W3CDTF">2026-01-08T03:47:58Z</dcterms:modified>
  <dc:identifier>DAG8gRHLDZU</dc:identifier>
</cp:coreProperties>
</file>